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256" r:id="rId2"/>
    <p:sldId id="257" r:id="rId3"/>
    <p:sldId id="260" r:id="rId4"/>
    <p:sldId id="261" r:id="rId5"/>
    <p:sldId id="258" r:id="rId6"/>
    <p:sldId id="283" r:id="rId7"/>
    <p:sldId id="285" r:id="rId8"/>
    <p:sldId id="259" r:id="rId9"/>
    <p:sldId id="262" r:id="rId10"/>
    <p:sldId id="286" r:id="rId11"/>
    <p:sldId id="265" r:id="rId12"/>
    <p:sldId id="287" r:id="rId13"/>
    <p:sldId id="290" r:id="rId14"/>
    <p:sldId id="289" r:id="rId15"/>
    <p:sldId id="266" r:id="rId16"/>
    <p:sldId id="293" r:id="rId17"/>
    <p:sldId id="288" r:id="rId18"/>
    <p:sldId id="291" r:id="rId19"/>
    <p:sldId id="292" r:id="rId20"/>
    <p:sldId id="294" r:id="rId21"/>
    <p:sldId id="295" r:id="rId22"/>
    <p:sldId id="296" r:id="rId23"/>
    <p:sldId id="276" r:id="rId24"/>
    <p:sldId id="297" r:id="rId25"/>
    <p:sldId id="264" r:id="rId26"/>
    <p:sldId id="279" r:id="rId27"/>
    <p:sldId id="280" r:id="rId28"/>
    <p:sldId id="281" r:id="rId29"/>
    <p:sldId id="282" r:id="rId3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35"/>
    <p:restoredTop sz="96291"/>
  </p:normalViewPr>
  <p:slideViewPr>
    <p:cSldViewPr snapToGrid="0" snapToObjects="1">
      <p:cViewPr varScale="1">
        <p:scale>
          <a:sx n="160" d="100"/>
          <a:sy n="160" d="100"/>
        </p:scale>
        <p:origin x="9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C07109-3315-47E6-8C3E-717BA5C187C1}" type="doc">
      <dgm:prSet loTypeId="urn:microsoft.com/office/officeart/2005/8/layout/gear1" loCatId="process" qsTypeId="urn:microsoft.com/office/officeart/2005/8/quickstyle/simple1" qsCatId="simple" csTypeId="urn:microsoft.com/office/officeart/2005/8/colors/accent1_2" csCatId="accent1" phldr="1"/>
      <dgm:spPr/>
    </dgm:pt>
    <dgm:pt modelId="{B830AF8A-4D15-49D4-835C-B634EE2C9E14}">
      <dgm:prSet phldrT="[Texte]"/>
      <dgm:spPr/>
      <dgm:t>
        <a:bodyPr/>
        <a:lstStyle/>
        <a:p>
          <a:r>
            <a:rPr lang="fr-FR" dirty="0"/>
            <a:t>Pattern recognition</a:t>
          </a:r>
        </a:p>
      </dgm:t>
    </dgm:pt>
    <dgm:pt modelId="{B5D37C10-3A96-49AF-B751-C60C27CBC88D}" type="parTrans" cxnId="{9CED95F6-9E0D-4E5F-811F-4F94F43A800B}">
      <dgm:prSet/>
      <dgm:spPr/>
      <dgm:t>
        <a:bodyPr/>
        <a:lstStyle/>
        <a:p>
          <a:endParaRPr lang="fr-FR"/>
        </a:p>
      </dgm:t>
    </dgm:pt>
    <dgm:pt modelId="{C85453DC-E64D-4491-9C7D-09E6F0360DEE}" type="sibTrans" cxnId="{9CED95F6-9E0D-4E5F-811F-4F94F43A800B}">
      <dgm:prSet/>
      <dgm:spPr/>
      <dgm:t>
        <a:bodyPr/>
        <a:lstStyle/>
        <a:p>
          <a:endParaRPr lang="fr-FR"/>
        </a:p>
      </dgm:t>
    </dgm:pt>
    <dgm:pt modelId="{71D7F205-108C-43C4-AEA2-FC443C39DA6A}">
      <dgm:prSet phldrT="[Texte]"/>
      <dgm:spPr/>
      <dgm:t>
        <a:bodyPr/>
        <a:lstStyle/>
        <a:p>
          <a:r>
            <a:rPr lang="fr-FR" dirty="0" err="1"/>
            <a:t>Analysis</a:t>
          </a:r>
          <a:endParaRPr lang="fr-FR" dirty="0"/>
        </a:p>
      </dgm:t>
    </dgm:pt>
    <dgm:pt modelId="{1CCB281B-E731-48F9-8C9F-C82ACE7E16E7}" type="parTrans" cxnId="{B70CCC40-C5D2-4B5A-956A-C5F9A4422300}">
      <dgm:prSet/>
      <dgm:spPr/>
      <dgm:t>
        <a:bodyPr/>
        <a:lstStyle/>
        <a:p>
          <a:endParaRPr lang="fr-FR"/>
        </a:p>
      </dgm:t>
    </dgm:pt>
    <dgm:pt modelId="{E37FFC2B-6578-4BE5-97C6-6112D4B4E563}" type="sibTrans" cxnId="{B70CCC40-C5D2-4B5A-956A-C5F9A4422300}">
      <dgm:prSet/>
      <dgm:spPr/>
      <dgm:t>
        <a:bodyPr/>
        <a:lstStyle/>
        <a:p>
          <a:endParaRPr lang="fr-FR"/>
        </a:p>
      </dgm:t>
    </dgm:pt>
    <dgm:pt modelId="{3DF33EB5-4930-4200-8CC4-7F40BCDFEC45}" type="pres">
      <dgm:prSet presAssocID="{B7C07109-3315-47E6-8C3E-717BA5C187C1}" presName="composite" presStyleCnt="0">
        <dgm:presLayoutVars>
          <dgm:chMax val="3"/>
          <dgm:animLvl val="lvl"/>
          <dgm:resizeHandles val="exact"/>
        </dgm:presLayoutVars>
      </dgm:prSet>
      <dgm:spPr/>
    </dgm:pt>
    <dgm:pt modelId="{8F2F5BD1-48D8-4C77-AD1F-24235E6627F3}" type="pres">
      <dgm:prSet presAssocID="{B830AF8A-4D15-49D4-835C-B634EE2C9E14}" presName="gear1" presStyleLbl="node1" presStyleIdx="0" presStyleCnt="2">
        <dgm:presLayoutVars>
          <dgm:chMax val="1"/>
          <dgm:bulletEnabled val="1"/>
        </dgm:presLayoutVars>
      </dgm:prSet>
      <dgm:spPr/>
    </dgm:pt>
    <dgm:pt modelId="{482689F4-DCBF-42B9-81A1-2FABB3BCD48D}" type="pres">
      <dgm:prSet presAssocID="{B830AF8A-4D15-49D4-835C-B634EE2C9E14}" presName="gear1srcNode" presStyleLbl="node1" presStyleIdx="0" presStyleCnt="2"/>
      <dgm:spPr/>
    </dgm:pt>
    <dgm:pt modelId="{8EDD7B3A-BE8C-4DA4-8331-3046B20DF120}" type="pres">
      <dgm:prSet presAssocID="{B830AF8A-4D15-49D4-835C-B634EE2C9E14}" presName="gear1dstNode" presStyleLbl="node1" presStyleIdx="0" presStyleCnt="2"/>
      <dgm:spPr/>
    </dgm:pt>
    <dgm:pt modelId="{55C2C7C4-F901-4CA5-A0B1-B8BF5087AEDD}" type="pres">
      <dgm:prSet presAssocID="{71D7F205-108C-43C4-AEA2-FC443C39DA6A}" presName="gear2" presStyleLbl="node1" presStyleIdx="1" presStyleCnt="2">
        <dgm:presLayoutVars>
          <dgm:chMax val="1"/>
          <dgm:bulletEnabled val="1"/>
        </dgm:presLayoutVars>
      </dgm:prSet>
      <dgm:spPr/>
    </dgm:pt>
    <dgm:pt modelId="{A40F0584-A353-4010-ABA0-C500DB4E50EC}" type="pres">
      <dgm:prSet presAssocID="{71D7F205-108C-43C4-AEA2-FC443C39DA6A}" presName="gear2srcNode" presStyleLbl="node1" presStyleIdx="1" presStyleCnt="2"/>
      <dgm:spPr/>
    </dgm:pt>
    <dgm:pt modelId="{A32AEBF8-2005-424F-B019-363AE2BEDE7A}" type="pres">
      <dgm:prSet presAssocID="{71D7F205-108C-43C4-AEA2-FC443C39DA6A}" presName="gear2dstNode" presStyleLbl="node1" presStyleIdx="1" presStyleCnt="2"/>
      <dgm:spPr/>
    </dgm:pt>
    <dgm:pt modelId="{4D355B7D-CDE9-42F9-AD85-41E5DCDFA70F}" type="pres">
      <dgm:prSet presAssocID="{C85453DC-E64D-4491-9C7D-09E6F0360DEE}" presName="connector1" presStyleLbl="sibTrans2D1" presStyleIdx="0" presStyleCnt="2"/>
      <dgm:spPr/>
    </dgm:pt>
    <dgm:pt modelId="{85EBCB14-828D-4B3F-B867-65FE4E5E3DF6}" type="pres">
      <dgm:prSet presAssocID="{E37FFC2B-6578-4BE5-97C6-6112D4B4E563}" presName="connector2" presStyleLbl="sibTrans2D1" presStyleIdx="1" presStyleCnt="2"/>
      <dgm:spPr/>
    </dgm:pt>
  </dgm:ptLst>
  <dgm:cxnLst>
    <dgm:cxn modelId="{FFD58D16-D3A5-454A-B748-85FA35D91F38}" type="presOf" srcId="{B830AF8A-4D15-49D4-835C-B634EE2C9E14}" destId="{482689F4-DCBF-42B9-81A1-2FABB3BCD48D}" srcOrd="1" destOrd="0" presId="urn:microsoft.com/office/officeart/2005/8/layout/gear1"/>
    <dgm:cxn modelId="{2B45D217-58BD-49D2-959F-72A32781D03E}" type="presOf" srcId="{E37FFC2B-6578-4BE5-97C6-6112D4B4E563}" destId="{85EBCB14-828D-4B3F-B867-65FE4E5E3DF6}" srcOrd="0" destOrd="0" presId="urn:microsoft.com/office/officeart/2005/8/layout/gear1"/>
    <dgm:cxn modelId="{18B11A26-1176-440C-B346-D2DA0C9C10C0}" type="presOf" srcId="{71D7F205-108C-43C4-AEA2-FC443C39DA6A}" destId="{55C2C7C4-F901-4CA5-A0B1-B8BF5087AEDD}" srcOrd="0" destOrd="0" presId="urn:microsoft.com/office/officeart/2005/8/layout/gear1"/>
    <dgm:cxn modelId="{ECD8833F-19EC-4F3B-B42B-B1B929FDA757}" type="presOf" srcId="{C85453DC-E64D-4491-9C7D-09E6F0360DEE}" destId="{4D355B7D-CDE9-42F9-AD85-41E5DCDFA70F}" srcOrd="0" destOrd="0" presId="urn:microsoft.com/office/officeart/2005/8/layout/gear1"/>
    <dgm:cxn modelId="{B70CCC40-C5D2-4B5A-956A-C5F9A4422300}" srcId="{B7C07109-3315-47E6-8C3E-717BA5C187C1}" destId="{71D7F205-108C-43C4-AEA2-FC443C39DA6A}" srcOrd="1" destOrd="0" parTransId="{1CCB281B-E731-48F9-8C9F-C82ACE7E16E7}" sibTransId="{E37FFC2B-6578-4BE5-97C6-6112D4B4E563}"/>
    <dgm:cxn modelId="{5468CD75-168E-41BC-AF59-AC3FAC09524F}" type="presOf" srcId="{B830AF8A-4D15-49D4-835C-B634EE2C9E14}" destId="{8F2F5BD1-48D8-4C77-AD1F-24235E6627F3}" srcOrd="0" destOrd="0" presId="urn:microsoft.com/office/officeart/2005/8/layout/gear1"/>
    <dgm:cxn modelId="{12E22299-C221-4FE9-9225-7082F56BF1F3}" type="presOf" srcId="{B7C07109-3315-47E6-8C3E-717BA5C187C1}" destId="{3DF33EB5-4930-4200-8CC4-7F40BCDFEC45}" srcOrd="0" destOrd="0" presId="urn:microsoft.com/office/officeart/2005/8/layout/gear1"/>
    <dgm:cxn modelId="{E57AB3A2-6BDB-43B1-B1F1-34E5E178BED0}" type="presOf" srcId="{71D7F205-108C-43C4-AEA2-FC443C39DA6A}" destId="{A32AEBF8-2005-424F-B019-363AE2BEDE7A}" srcOrd="2" destOrd="0" presId="urn:microsoft.com/office/officeart/2005/8/layout/gear1"/>
    <dgm:cxn modelId="{A853E8D8-B80B-4324-B205-F8D7E8158CD5}" type="presOf" srcId="{B830AF8A-4D15-49D4-835C-B634EE2C9E14}" destId="{8EDD7B3A-BE8C-4DA4-8331-3046B20DF120}" srcOrd="2" destOrd="0" presId="urn:microsoft.com/office/officeart/2005/8/layout/gear1"/>
    <dgm:cxn modelId="{D33A4DDB-592F-4AD2-A281-7EB13EAD3EF4}" type="presOf" srcId="{71D7F205-108C-43C4-AEA2-FC443C39DA6A}" destId="{A40F0584-A353-4010-ABA0-C500DB4E50EC}" srcOrd="1" destOrd="0" presId="urn:microsoft.com/office/officeart/2005/8/layout/gear1"/>
    <dgm:cxn modelId="{9CED95F6-9E0D-4E5F-811F-4F94F43A800B}" srcId="{B7C07109-3315-47E6-8C3E-717BA5C187C1}" destId="{B830AF8A-4D15-49D4-835C-B634EE2C9E14}" srcOrd="0" destOrd="0" parTransId="{B5D37C10-3A96-49AF-B751-C60C27CBC88D}" sibTransId="{C85453DC-E64D-4491-9C7D-09E6F0360DEE}"/>
    <dgm:cxn modelId="{D32B91FF-7728-45CC-91F2-C436C0BF102A}" type="presParOf" srcId="{3DF33EB5-4930-4200-8CC4-7F40BCDFEC45}" destId="{8F2F5BD1-48D8-4C77-AD1F-24235E6627F3}" srcOrd="0" destOrd="0" presId="urn:microsoft.com/office/officeart/2005/8/layout/gear1"/>
    <dgm:cxn modelId="{415F5125-7FCE-43B6-8696-B6707A33A291}" type="presParOf" srcId="{3DF33EB5-4930-4200-8CC4-7F40BCDFEC45}" destId="{482689F4-DCBF-42B9-81A1-2FABB3BCD48D}" srcOrd="1" destOrd="0" presId="urn:microsoft.com/office/officeart/2005/8/layout/gear1"/>
    <dgm:cxn modelId="{0700895A-C1DC-4F47-A59C-04DF76A6A716}" type="presParOf" srcId="{3DF33EB5-4930-4200-8CC4-7F40BCDFEC45}" destId="{8EDD7B3A-BE8C-4DA4-8331-3046B20DF120}" srcOrd="2" destOrd="0" presId="urn:microsoft.com/office/officeart/2005/8/layout/gear1"/>
    <dgm:cxn modelId="{E0FD48A1-4F96-4610-96A6-76AA8B98D07E}" type="presParOf" srcId="{3DF33EB5-4930-4200-8CC4-7F40BCDFEC45}" destId="{55C2C7C4-F901-4CA5-A0B1-B8BF5087AEDD}" srcOrd="3" destOrd="0" presId="urn:microsoft.com/office/officeart/2005/8/layout/gear1"/>
    <dgm:cxn modelId="{94CB3B68-D397-4791-B5AB-2903A1FE13C8}" type="presParOf" srcId="{3DF33EB5-4930-4200-8CC4-7F40BCDFEC45}" destId="{A40F0584-A353-4010-ABA0-C500DB4E50EC}" srcOrd="4" destOrd="0" presId="urn:microsoft.com/office/officeart/2005/8/layout/gear1"/>
    <dgm:cxn modelId="{19230A26-88AB-4062-9519-B1F42BBD1E86}" type="presParOf" srcId="{3DF33EB5-4930-4200-8CC4-7F40BCDFEC45}" destId="{A32AEBF8-2005-424F-B019-363AE2BEDE7A}" srcOrd="5" destOrd="0" presId="urn:microsoft.com/office/officeart/2005/8/layout/gear1"/>
    <dgm:cxn modelId="{E5536639-3FD8-425D-A77B-C6C2E9E72687}" type="presParOf" srcId="{3DF33EB5-4930-4200-8CC4-7F40BCDFEC45}" destId="{4D355B7D-CDE9-42F9-AD85-41E5DCDFA70F}" srcOrd="6" destOrd="0" presId="urn:microsoft.com/office/officeart/2005/8/layout/gear1"/>
    <dgm:cxn modelId="{FA0FF5DE-F0A1-4C87-BEEB-750A52336D7D}" type="presParOf" srcId="{3DF33EB5-4930-4200-8CC4-7F40BCDFEC45}" destId="{85EBCB14-828D-4B3F-B867-65FE4E5E3DF6}" srcOrd="7"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2F5BD1-48D8-4C77-AD1F-24235E6627F3}">
      <dsp:nvSpPr>
        <dsp:cNvPr id="0" name=""/>
        <dsp:cNvSpPr/>
      </dsp:nvSpPr>
      <dsp:spPr>
        <a:xfrm>
          <a:off x="1189226" y="667596"/>
          <a:ext cx="1049080" cy="1049080"/>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fr-FR" sz="800" kern="1200" dirty="0"/>
            <a:t>Pattern recognition</a:t>
          </a:r>
        </a:p>
      </dsp:txBody>
      <dsp:txXfrm>
        <a:off x="1400138" y="913338"/>
        <a:ext cx="627256" cy="539249"/>
      </dsp:txXfrm>
    </dsp:sp>
    <dsp:sp modelId="{55C2C7C4-F901-4CA5-A0B1-B8BF5087AEDD}">
      <dsp:nvSpPr>
        <dsp:cNvPr id="0" name=""/>
        <dsp:cNvSpPr/>
      </dsp:nvSpPr>
      <dsp:spPr>
        <a:xfrm>
          <a:off x="578851" y="419632"/>
          <a:ext cx="762967" cy="762967"/>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fr-FR" sz="800" kern="1200" dirty="0" err="1"/>
            <a:t>Analysis</a:t>
          </a:r>
          <a:endParaRPr lang="fr-FR" sz="800" kern="1200" dirty="0"/>
        </a:p>
      </dsp:txBody>
      <dsp:txXfrm>
        <a:off x="770930" y="612872"/>
        <a:ext cx="378809" cy="376487"/>
      </dsp:txXfrm>
    </dsp:sp>
    <dsp:sp modelId="{4D355B7D-CDE9-42F9-AD85-41E5DCDFA70F}">
      <dsp:nvSpPr>
        <dsp:cNvPr id="0" name=""/>
        <dsp:cNvSpPr/>
      </dsp:nvSpPr>
      <dsp:spPr>
        <a:xfrm>
          <a:off x="1191619" y="513895"/>
          <a:ext cx="1290368" cy="1290368"/>
        </a:xfrm>
        <a:prstGeom prst="circularArrow">
          <a:avLst>
            <a:gd name="adj1" fmla="val 4878"/>
            <a:gd name="adj2" fmla="val 312630"/>
            <a:gd name="adj3" fmla="val 2881442"/>
            <a:gd name="adj4" fmla="val 15621886"/>
            <a:gd name="adj5" fmla="val 569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5EBCB14-828D-4B3F-B867-65FE4E5E3DF6}">
      <dsp:nvSpPr>
        <dsp:cNvPr id="0" name=""/>
        <dsp:cNvSpPr/>
      </dsp:nvSpPr>
      <dsp:spPr>
        <a:xfrm>
          <a:off x="443731" y="260630"/>
          <a:ext cx="975644" cy="975644"/>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9A5F3-3FE0-294C-9731-1C968AB3A312}" type="datetimeFigureOut">
              <a:rPr lang="fr-FR" smtClean="0"/>
              <a:t>08/03/2022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DB3FB2-4E38-0047-9A56-50B640FF0EB3}" type="slidenum">
              <a:rPr lang="fr-FR" smtClean="0"/>
              <a:t>‹N°›</a:t>
            </a:fld>
            <a:endParaRPr lang="fr-FR"/>
          </a:p>
        </p:txBody>
      </p:sp>
    </p:spTree>
    <p:extLst>
      <p:ext uri="{BB962C8B-B14F-4D97-AF65-F5344CB8AC3E}">
        <p14:creationId xmlns:p14="http://schemas.microsoft.com/office/powerpoint/2010/main" val="3139721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thrillist.com/entertainment/nation/how-new-netflix-recommendation-algorithm-works"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www.wired.co.uk/article/how-do-netflixs-algorithms-work-machine-learning-helps-to-predict-what-viewers-will-like" TargetMode="External"/><Relationship Id="rId4" Type="http://schemas.openxmlformats.org/officeDocument/2006/relationships/hyperlink" Target="https://medium.com/netflix-techblog/artwork-personalization-c589f074ad76"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oc.gov/preservation/resources/rfs/"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loc.gov/preservation/resources/rfs/TOC.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loc.gov/preservation/resources/rf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www.loc.gov/preservation/resources/rfs/TOC.ht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https://www.thrillist.com/entertainment/nation/how-new-netflix-recommendation-algorithm-works</a:t>
            </a:r>
            <a:r>
              <a:rPr lang="en-US"/>
              <a:t>#</a:t>
            </a:r>
          </a:p>
          <a:p>
            <a:endParaRPr lang="en-US">
              <a:cs typeface="Calibri"/>
            </a:endParaRPr>
          </a:p>
          <a:p>
            <a:r>
              <a:rPr lang="en-US">
                <a:hlinkClick r:id="rId4"/>
              </a:rPr>
              <a:t>https://medium.com/netflix-techblog/artwork-personalization-c589f074ad76</a:t>
            </a:r>
            <a:endParaRPr lang="en-US">
              <a:cs typeface="Calibri"/>
              <a:hlinkClick r:id="rId4"/>
            </a:endParaRPr>
          </a:p>
          <a:p>
            <a:r>
              <a:rPr lang="en-US">
                <a:hlinkClick r:id="rId5"/>
              </a:rPr>
              <a:t>https://www.wired.co.uk/article/how-do-netflixs-algorithms-work-machine-learning-helps-to-predict-what-viewers-will-like</a:t>
            </a:r>
            <a:endParaRPr lang="en-US">
              <a:cs typeface="Calibri"/>
              <a:hlinkClick r:id="rId5"/>
            </a:endParaRPr>
          </a:p>
          <a:p>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12</a:t>
            </a:fld>
            <a:endParaRPr lang="en-US"/>
          </a:p>
        </p:txBody>
      </p:sp>
    </p:spTree>
    <p:extLst>
      <p:ext uri="{BB962C8B-B14F-4D97-AF65-F5344CB8AC3E}">
        <p14:creationId xmlns:p14="http://schemas.microsoft.com/office/powerpoint/2010/main" val="1610723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 outline of what I plan to cover in Data 601</a:t>
            </a:r>
          </a:p>
          <a:p>
            <a:endParaRPr lang="en-US">
              <a:cs typeface="Calibri"/>
            </a:endParaRPr>
          </a:p>
          <a:p>
            <a:r>
              <a:rPr lang="en-US">
                <a:hlinkClick r:id="rId3"/>
              </a:rPr>
              <a:t>https://www.loc.gov/preservation/resources/rfs/</a:t>
            </a:r>
            <a:endParaRPr lang="en-US">
              <a:cs typeface="Calibri"/>
              <a:hlinkClick r:id="rId3"/>
            </a:endParaRPr>
          </a:p>
          <a:p>
            <a:r>
              <a:rPr lang="en-US">
                <a:hlinkClick r:id="rId4"/>
              </a:rPr>
              <a:t>https://www.loc.gov/preservation/resources/rfs/TOC.html</a:t>
            </a:r>
            <a:endParaRPr lang="en-US">
              <a:cs typeface="Calibri"/>
            </a:endParaRPr>
          </a:p>
          <a:p>
            <a:endParaRPr lang="en-US">
              <a:cs typeface="Calibri"/>
            </a:endParaRPr>
          </a:p>
          <a:p>
            <a:r>
              <a:rPr lang="en-US"/>
              <a:t>https://www.loc.gov/preservation/resources/rfs/stillimg.html#photodigital</a:t>
            </a:r>
          </a:p>
        </p:txBody>
      </p:sp>
      <p:sp>
        <p:nvSpPr>
          <p:cNvPr id="4" name="Slide Number Placeholder 3"/>
          <p:cNvSpPr>
            <a:spLocks noGrp="1"/>
          </p:cNvSpPr>
          <p:nvPr>
            <p:ph type="sldNum" sz="quarter" idx="5"/>
          </p:nvPr>
        </p:nvSpPr>
        <p:spPr/>
        <p:txBody>
          <a:bodyPr/>
          <a:lstStyle/>
          <a:p>
            <a:fld id="{D0D39104-115C-4501-A673-075924DC6C31}" type="slidenum">
              <a:rPr lang="en-US"/>
              <a:t>23</a:t>
            </a:fld>
            <a:endParaRPr lang="en-US"/>
          </a:p>
        </p:txBody>
      </p:sp>
    </p:spTree>
    <p:extLst>
      <p:ext uri="{BB962C8B-B14F-4D97-AF65-F5344CB8AC3E}">
        <p14:creationId xmlns:p14="http://schemas.microsoft.com/office/powerpoint/2010/main" val="3539448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 outline of what I plan to cover in Data 601</a:t>
            </a:r>
          </a:p>
          <a:p>
            <a:endParaRPr lang="en-US">
              <a:cs typeface="Calibri"/>
            </a:endParaRPr>
          </a:p>
          <a:p>
            <a:r>
              <a:rPr lang="en-US">
                <a:hlinkClick r:id="rId3"/>
              </a:rPr>
              <a:t>https://www.loc.gov/preservation/resources/rfs/</a:t>
            </a:r>
            <a:endParaRPr lang="en-US">
              <a:cs typeface="Calibri"/>
              <a:hlinkClick r:id="rId3"/>
            </a:endParaRPr>
          </a:p>
          <a:p>
            <a:r>
              <a:rPr lang="en-US">
                <a:hlinkClick r:id="rId4"/>
              </a:rPr>
              <a:t>https://www.loc.gov/preservation/resources/rfs/TOC.html</a:t>
            </a:r>
            <a:endParaRPr lang="en-US">
              <a:cs typeface="Calibri"/>
            </a:endParaRPr>
          </a:p>
          <a:p>
            <a:endParaRPr lang="en-US">
              <a:cs typeface="Calibri"/>
            </a:endParaRPr>
          </a:p>
          <a:p>
            <a:r>
              <a:rPr lang="en-US"/>
              <a:t>https://www.loc.gov/preservation/resources/rfs/stillimg.html#photodigital</a:t>
            </a:r>
          </a:p>
        </p:txBody>
      </p:sp>
      <p:sp>
        <p:nvSpPr>
          <p:cNvPr id="4" name="Slide Number Placeholder 3"/>
          <p:cNvSpPr>
            <a:spLocks noGrp="1"/>
          </p:cNvSpPr>
          <p:nvPr>
            <p:ph type="sldNum" sz="quarter" idx="5"/>
          </p:nvPr>
        </p:nvSpPr>
        <p:spPr/>
        <p:txBody>
          <a:bodyPr/>
          <a:lstStyle/>
          <a:p>
            <a:fld id="{D0D39104-115C-4501-A673-075924DC6C31}" type="slidenum">
              <a:rPr lang="en-US"/>
              <a:t>24</a:t>
            </a:fld>
            <a:endParaRPr lang="en-US"/>
          </a:p>
        </p:txBody>
      </p:sp>
    </p:spTree>
    <p:extLst>
      <p:ext uri="{BB962C8B-B14F-4D97-AF65-F5344CB8AC3E}">
        <p14:creationId xmlns:p14="http://schemas.microsoft.com/office/powerpoint/2010/main" val="1088710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err="1"/>
              <a:t>Scaling</a:t>
            </a:r>
            <a:r>
              <a:rPr lang="fr-FR" dirty="0"/>
              <a:t> : taille/ </a:t>
            </a:r>
            <a:r>
              <a:rPr lang="fr-FR" dirty="0" err="1"/>
              <a:t>poid</a:t>
            </a:r>
            <a:endParaRPr lang="fr-FR" dirty="0"/>
          </a:p>
          <a:p>
            <a:r>
              <a:rPr lang="fr-FR" dirty="0" err="1"/>
              <a:t>Feature</a:t>
            </a:r>
            <a:r>
              <a:rPr lang="fr-FR" dirty="0"/>
              <a:t> </a:t>
            </a:r>
            <a:r>
              <a:rPr lang="fr-FR" dirty="0" err="1"/>
              <a:t>selection</a:t>
            </a:r>
            <a:r>
              <a:rPr lang="fr-FR" dirty="0"/>
              <a:t> :</a:t>
            </a:r>
          </a:p>
          <a:p>
            <a:r>
              <a:rPr lang="fr-FR" dirty="0"/>
              <a:t>	Post code / </a:t>
            </a:r>
            <a:r>
              <a:rPr lang="fr-FR" dirty="0" err="1"/>
              <a:t>town</a:t>
            </a:r>
            <a:endParaRPr lang="fr-FR" dirty="0"/>
          </a:p>
          <a:p>
            <a:endParaRPr lang="fr-FR" dirty="0"/>
          </a:p>
          <a:p>
            <a:r>
              <a:rPr lang="fr-FR" dirty="0"/>
              <a:t>1</a:t>
            </a:r>
            <a:r>
              <a:rPr lang="fr-FR" baseline="0" dirty="0"/>
              <a:t> post code -&gt; </a:t>
            </a:r>
            <a:r>
              <a:rPr lang="fr-FR" baseline="0" dirty="0" err="1"/>
              <a:t>several</a:t>
            </a:r>
            <a:r>
              <a:rPr lang="fr-FR" baseline="0" dirty="0"/>
              <a:t> </a:t>
            </a:r>
            <a:r>
              <a:rPr lang="fr-FR" baseline="0" dirty="0" err="1"/>
              <a:t>town</a:t>
            </a:r>
            <a:endParaRPr lang="fr-FR" baseline="0" dirty="0"/>
          </a:p>
          <a:p>
            <a:r>
              <a:rPr lang="fr-FR" baseline="0" dirty="0"/>
              <a:t>	</a:t>
            </a:r>
            <a:r>
              <a:rPr lang="fr-FR" baseline="0" dirty="0" err="1"/>
              <a:t>Remove</a:t>
            </a:r>
            <a:r>
              <a:rPr lang="fr-FR" baseline="0" dirty="0"/>
              <a:t> post code?</a:t>
            </a:r>
          </a:p>
          <a:p>
            <a:endParaRPr lang="fr-FR" baseline="0" dirty="0"/>
          </a:p>
          <a:p>
            <a:r>
              <a:rPr lang="fr-FR" baseline="0" dirty="0" err="1"/>
              <a:t>Dimensionnal</a:t>
            </a:r>
            <a:endParaRPr lang="fr-FR" baseline="0" dirty="0"/>
          </a:p>
          <a:p>
            <a:endParaRPr lang="fr-FR" baseline="0" dirty="0"/>
          </a:p>
          <a:p>
            <a:r>
              <a:rPr lang="fr-FR" baseline="0" dirty="0"/>
              <a:t>	</a:t>
            </a:r>
            <a:r>
              <a:rPr lang="fr-FR" baseline="0" dirty="0" err="1"/>
              <a:t>draw</a:t>
            </a:r>
            <a:r>
              <a:rPr lang="fr-FR" baseline="0" dirty="0"/>
              <a:t> a graph in 3d :</a:t>
            </a:r>
          </a:p>
          <a:p>
            <a:r>
              <a:rPr lang="fr-FR" baseline="0" dirty="0"/>
              <a:t>	</a:t>
            </a:r>
            <a:r>
              <a:rPr lang="fr-FR" baseline="0" dirty="0" err="1"/>
              <a:t>age</a:t>
            </a:r>
            <a:r>
              <a:rPr lang="fr-FR" baseline="0" dirty="0"/>
              <a:t>/ </a:t>
            </a:r>
            <a:r>
              <a:rPr lang="fr-FR" baseline="0" dirty="0" err="1"/>
              <a:t>income</a:t>
            </a:r>
            <a:r>
              <a:rPr lang="fr-FR" baseline="0" dirty="0"/>
              <a:t>/ </a:t>
            </a:r>
            <a:r>
              <a:rPr lang="fr-FR" baseline="0" dirty="0" err="1"/>
              <a:t>level</a:t>
            </a:r>
            <a:r>
              <a:rPr lang="fr-FR" baseline="0" dirty="0"/>
              <a:t> of </a:t>
            </a:r>
            <a:r>
              <a:rPr lang="fr-FR" baseline="0" dirty="0" err="1"/>
              <a:t>education</a:t>
            </a:r>
            <a:endParaRPr lang="fr-FR" baseline="0" dirty="0"/>
          </a:p>
          <a:p>
            <a:r>
              <a:rPr lang="fr-FR" baseline="0" dirty="0"/>
              <a:t>	</a:t>
            </a:r>
            <a:endParaRPr lang="fr-FR" dirty="0"/>
          </a:p>
        </p:txBody>
      </p:sp>
      <p:sp>
        <p:nvSpPr>
          <p:cNvPr id="4" name="Espace réservé du numéro de diapositive 3"/>
          <p:cNvSpPr>
            <a:spLocks noGrp="1"/>
          </p:cNvSpPr>
          <p:nvPr>
            <p:ph type="sldNum" sz="quarter" idx="10"/>
          </p:nvPr>
        </p:nvSpPr>
        <p:spPr/>
        <p:txBody>
          <a:bodyPr/>
          <a:lstStyle/>
          <a:p>
            <a:fld id="{B0E57D26-7662-44F4-BD1C-E4B92124B9E6}" type="slidenum">
              <a:rPr lang="en-US" smtClean="0"/>
              <a:t>27</a:t>
            </a:fld>
            <a:endParaRPr lang="en-US"/>
          </a:p>
        </p:txBody>
      </p:sp>
    </p:spTree>
    <p:extLst>
      <p:ext uri="{BB962C8B-B14F-4D97-AF65-F5344CB8AC3E}">
        <p14:creationId xmlns:p14="http://schemas.microsoft.com/office/powerpoint/2010/main" val="2869639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err="1">
                <a:latin typeface="Arial" panose="020B0604020202020204" pitchFamily="34" charset="0"/>
              </a:rPr>
              <a:t>conda</a:t>
            </a:r>
            <a:r>
              <a:rPr lang="en-US" altLang="en-US" sz="1000" dirty="0">
                <a:latin typeface="Arial Unicode MS"/>
              </a:rPr>
              <a:t> </a:t>
            </a:r>
            <a:r>
              <a:rPr lang="en-US" altLang="en-US" dirty="0" err="1">
                <a:latin typeface="Arial" panose="020B0604020202020204" pitchFamily="34" charset="0"/>
              </a:rPr>
              <a:t>env</a:t>
            </a:r>
            <a:r>
              <a:rPr lang="en-US" altLang="en-US" sz="1000" dirty="0">
                <a:latin typeface="Arial Unicode MS"/>
              </a:rPr>
              <a:t> </a:t>
            </a:r>
            <a:r>
              <a:rPr lang="en-US" altLang="en-US" dirty="0">
                <a:latin typeface="Arial" panose="020B0604020202020204" pitchFamily="34" charset="0"/>
              </a:rPr>
              <a:t>create</a:t>
            </a:r>
            <a:r>
              <a:rPr lang="en-US" altLang="en-US" sz="1000" dirty="0">
                <a:latin typeface="Arial Unicode MS"/>
              </a:rPr>
              <a:t> </a:t>
            </a:r>
            <a:r>
              <a:rPr lang="en-US" altLang="en-US" sz="1800" dirty="0">
                <a:latin typeface="Arial" panose="020B0604020202020204" pitchFamily="34" charset="0"/>
              </a:rPr>
              <a:t>-</a:t>
            </a:r>
            <a:r>
              <a:rPr lang="en-US" altLang="en-US" dirty="0">
                <a:latin typeface="Arial" panose="020B0604020202020204" pitchFamily="34" charset="0"/>
              </a:rPr>
              <a:t>f</a:t>
            </a:r>
            <a:r>
              <a:rPr lang="en-US" altLang="en-US" sz="1000" dirty="0">
                <a:latin typeface="Arial Unicode MS"/>
              </a:rPr>
              <a:t> </a:t>
            </a:r>
            <a:r>
              <a:rPr lang="en-US" altLang="en-US" dirty="0" err="1">
                <a:latin typeface="Arial" panose="020B0604020202020204" pitchFamily="34" charset="0"/>
              </a:rPr>
              <a:t>environment</a:t>
            </a:r>
            <a:r>
              <a:rPr lang="en-US" altLang="en-US" sz="1800" dirty="0" err="1">
                <a:latin typeface="Arial" panose="020B0604020202020204" pitchFamily="34" charset="0"/>
              </a:rPr>
              <a:t>.</a:t>
            </a:r>
            <a:r>
              <a:rPr lang="en-US" altLang="en-US" dirty="0" err="1">
                <a:latin typeface="Arial" panose="020B0604020202020204" pitchFamily="34" charset="0"/>
              </a:rPr>
              <a:t>yml</a:t>
            </a:r>
            <a:r>
              <a:rPr lang="en-US" altLang="en-US" sz="800" dirty="0"/>
              <a:t> </a:t>
            </a:r>
            <a:endParaRPr lang="en-US" altLang="en-US" dirty="0">
              <a:latin typeface="Arial" panose="020B0604020202020204" pitchFamily="34" charset="0"/>
            </a:endParaRPr>
          </a:p>
          <a:p>
            <a:r>
              <a:rPr lang="fr-FR" dirty="0" err="1"/>
              <a:t>Conda</a:t>
            </a:r>
            <a:r>
              <a:rPr lang="fr-FR" baseline="0" dirty="0"/>
              <a:t> </a:t>
            </a:r>
            <a:r>
              <a:rPr lang="fr-FR" baseline="0" dirty="0" err="1"/>
              <a:t>envs</a:t>
            </a:r>
            <a:r>
              <a:rPr lang="fr-FR" baseline="0" dirty="0"/>
              <a:t> list</a:t>
            </a:r>
          </a:p>
          <a:p>
            <a:r>
              <a:rPr lang="fr-FR" baseline="0" dirty="0" err="1"/>
              <a:t>Conda</a:t>
            </a:r>
            <a:r>
              <a:rPr lang="fr-FR" baseline="0" dirty="0"/>
              <a:t> </a:t>
            </a:r>
            <a:r>
              <a:rPr lang="fr-FR" baseline="0" dirty="0" err="1"/>
              <a:t>activate</a:t>
            </a:r>
            <a:endParaRPr lang="fr-FR" baseline="0" dirty="0"/>
          </a:p>
          <a:p>
            <a:r>
              <a:rPr lang="fr-FR" baseline="0" dirty="0" err="1"/>
              <a:t>Jupyter</a:t>
            </a:r>
            <a:r>
              <a:rPr lang="fr-FR" baseline="0" dirty="0"/>
              <a:t> notebook</a:t>
            </a:r>
          </a:p>
          <a:p>
            <a:endParaRPr lang="fr-FR" dirty="0"/>
          </a:p>
        </p:txBody>
      </p:sp>
      <p:sp>
        <p:nvSpPr>
          <p:cNvPr id="4" name="Espace réservé du numéro de diapositive 3"/>
          <p:cNvSpPr>
            <a:spLocks noGrp="1"/>
          </p:cNvSpPr>
          <p:nvPr>
            <p:ph type="sldNum" sz="quarter" idx="10"/>
          </p:nvPr>
        </p:nvSpPr>
        <p:spPr/>
        <p:txBody>
          <a:bodyPr/>
          <a:lstStyle/>
          <a:p>
            <a:fld id="{B0E57D26-7662-44F4-BD1C-E4B92124B9E6}" type="slidenum">
              <a:rPr lang="en-US" smtClean="0"/>
              <a:t>29</a:t>
            </a:fld>
            <a:endParaRPr lang="en-US"/>
          </a:p>
        </p:txBody>
      </p:sp>
    </p:spTree>
    <p:extLst>
      <p:ext uri="{BB962C8B-B14F-4D97-AF65-F5344CB8AC3E}">
        <p14:creationId xmlns:p14="http://schemas.microsoft.com/office/powerpoint/2010/main" val="933551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8F37DD5E-99EF-C445-8548-191D818B1C79}" type="datetimeFigureOut">
              <a:rPr lang="fr-FR" smtClean="0"/>
              <a:t>08/03/2022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914450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8F37DD5E-99EF-C445-8548-191D818B1C79}" type="datetimeFigureOut">
              <a:rPr lang="fr-FR" smtClean="0"/>
              <a:t>08/03/2022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708729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8F37DD5E-99EF-C445-8548-191D818B1C79}" type="datetimeFigureOut">
              <a:rPr lang="fr-FR" smtClean="0"/>
              <a:t>08/03/2022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928333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8F37DD5E-99EF-C445-8548-191D818B1C79}" type="datetimeFigureOut">
              <a:rPr lang="fr-FR" smtClean="0"/>
              <a:t>08/03/2022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379549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8F37DD5E-99EF-C445-8548-191D818B1C79}" type="datetimeFigureOut">
              <a:rPr lang="fr-FR" smtClean="0"/>
              <a:t>08/03/2022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74298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a:t>Modifier les styles du texte du masque
Deuxième niveau
Troisième niveau
Quatrième niveau
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a:t>Modifier les styles du texte du masque
Deuxième niveau
Troisième niveau
Quatrième niveau
Cinquième niveau</a:t>
            </a:r>
            <a:endParaRPr lang="en-US" dirty="0"/>
          </a:p>
        </p:txBody>
      </p:sp>
      <p:sp>
        <p:nvSpPr>
          <p:cNvPr id="5" name="Date Placeholder 4"/>
          <p:cNvSpPr>
            <a:spLocks noGrp="1"/>
          </p:cNvSpPr>
          <p:nvPr>
            <p:ph type="dt" sz="half" idx="10"/>
          </p:nvPr>
        </p:nvSpPr>
        <p:spPr/>
        <p:txBody>
          <a:bodyPr/>
          <a:lstStyle/>
          <a:p>
            <a:fld id="{8F37DD5E-99EF-C445-8548-191D818B1C79}" type="datetimeFigureOut">
              <a:rPr lang="fr-FR" smtClean="0"/>
              <a:t>08/03/2022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2677736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
Deuxième niveau
Troisième niveau
Quatrième niveau
Cinquième niveau</a:t>
            </a:r>
            <a:endParaRPr lang="en-US" dirty="0"/>
          </a:p>
        </p:txBody>
      </p:sp>
      <p:sp>
        <p:nvSpPr>
          <p:cNvPr id="4" name="Content Placeholder 3"/>
          <p:cNvSpPr>
            <a:spLocks noGrp="1"/>
          </p:cNvSpPr>
          <p:nvPr>
            <p:ph sz="half" idx="2"/>
          </p:nvPr>
        </p:nvSpPr>
        <p:spPr>
          <a:xfrm>
            <a:off x="839788" y="2505075"/>
            <a:ext cx="5157787" cy="3684588"/>
          </a:xfrm>
        </p:spPr>
        <p:txBody>
          <a:bodyPr/>
          <a:lstStyle/>
          <a:p>
            <a:pPr lvl="0"/>
            <a:r>
              <a:rPr lang="fr-FR"/>
              <a:t>Modifier les styles du texte du masque
Deuxième niveau
Troisième niveau
Quatrième niveau
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
Deuxième niveau
Troisième niveau
Quatrième niveau
Cinquième niveau</a:t>
            </a:r>
            <a:endParaRPr lang="en-US" dirty="0"/>
          </a:p>
        </p:txBody>
      </p:sp>
      <p:sp>
        <p:nvSpPr>
          <p:cNvPr id="6" name="Content Placeholder 5"/>
          <p:cNvSpPr>
            <a:spLocks noGrp="1"/>
          </p:cNvSpPr>
          <p:nvPr>
            <p:ph sz="quarter" idx="4"/>
          </p:nvPr>
        </p:nvSpPr>
        <p:spPr>
          <a:xfrm>
            <a:off x="6172200" y="2505075"/>
            <a:ext cx="5183188" cy="3684588"/>
          </a:xfrm>
        </p:spPr>
        <p:txBody>
          <a:bodyPr/>
          <a:lstStyle/>
          <a:p>
            <a:pPr lvl="0"/>
            <a:r>
              <a:rPr lang="fr-FR"/>
              <a:t>Modifier les styles du texte du masque
Deuxième niveau
Troisième niveau
Quatrième niveau
Cinquième niveau</a:t>
            </a:r>
            <a:endParaRPr lang="en-US" dirty="0"/>
          </a:p>
        </p:txBody>
      </p:sp>
      <p:sp>
        <p:nvSpPr>
          <p:cNvPr id="7" name="Date Placeholder 6"/>
          <p:cNvSpPr>
            <a:spLocks noGrp="1"/>
          </p:cNvSpPr>
          <p:nvPr>
            <p:ph type="dt" sz="half" idx="10"/>
          </p:nvPr>
        </p:nvSpPr>
        <p:spPr/>
        <p:txBody>
          <a:bodyPr/>
          <a:lstStyle/>
          <a:p>
            <a:fld id="{8F37DD5E-99EF-C445-8548-191D818B1C79}" type="datetimeFigureOut">
              <a:rPr lang="fr-FR" smtClean="0"/>
              <a:t>08/03/2022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2080737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8F37DD5E-99EF-C445-8548-191D818B1C79}" type="datetimeFigureOut">
              <a:rPr lang="fr-FR" smtClean="0"/>
              <a:t>08/03/2022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3777126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37DD5E-99EF-C445-8548-191D818B1C79}" type="datetimeFigureOut">
              <a:rPr lang="fr-FR" smtClean="0"/>
              <a:t>08/03/2022</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1457251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
Deuxième niveau
Troisième niveau
Quatrième niveau
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
Deuxième niveau
Troisième niveau
Quatrième niveau
Cinquième niveau</a:t>
            </a:r>
            <a:endParaRPr lang="en-US" dirty="0"/>
          </a:p>
        </p:txBody>
      </p:sp>
      <p:sp>
        <p:nvSpPr>
          <p:cNvPr id="5" name="Date Placeholder 4"/>
          <p:cNvSpPr>
            <a:spLocks noGrp="1"/>
          </p:cNvSpPr>
          <p:nvPr>
            <p:ph type="dt" sz="half" idx="10"/>
          </p:nvPr>
        </p:nvSpPr>
        <p:spPr/>
        <p:txBody>
          <a:bodyPr/>
          <a:lstStyle/>
          <a:p>
            <a:fld id="{8F37DD5E-99EF-C445-8548-191D818B1C79}" type="datetimeFigureOut">
              <a:rPr lang="fr-FR" smtClean="0"/>
              <a:t>08/03/2022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1462930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
Deuxième niveau
Troisième niveau
Quatrième niveau
Cinquième niveau</a:t>
            </a:r>
            <a:endParaRPr lang="en-US" dirty="0"/>
          </a:p>
        </p:txBody>
      </p:sp>
      <p:sp>
        <p:nvSpPr>
          <p:cNvPr id="5" name="Date Placeholder 4"/>
          <p:cNvSpPr>
            <a:spLocks noGrp="1"/>
          </p:cNvSpPr>
          <p:nvPr>
            <p:ph type="dt" sz="half" idx="10"/>
          </p:nvPr>
        </p:nvSpPr>
        <p:spPr/>
        <p:txBody>
          <a:bodyPr/>
          <a:lstStyle/>
          <a:p>
            <a:fld id="{8F37DD5E-99EF-C445-8548-191D818B1C79}" type="datetimeFigureOut">
              <a:rPr lang="fr-FR" smtClean="0"/>
              <a:t>08/03/2022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622760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7DD5E-99EF-C445-8548-191D818B1C79}" type="datetimeFigureOut">
              <a:rPr lang="fr-FR" smtClean="0"/>
              <a:t>08/03/2022</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52580B-940B-B54A-A2B0-5421E5C06E83}" type="slidenum">
              <a:rPr lang="fr-FR" smtClean="0"/>
              <a:t>‹N°›</a:t>
            </a:fld>
            <a:endParaRPr lang="fr-FR"/>
          </a:p>
        </p:txBody>
      </p:sp>
    </p:spTree>
    <p:extLst>
      <p:ext uri="{BB962C8B-B14F-4D97-AF65-F5344CB8AC3E}">
        <p14:creationId xmlns:p14="http://schemas.microsoft.com/office/powerpoint/2010/main" val="111879539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datascienceglossary.or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en.wikipedia.org/wiki/Data_acquisition" TargetMode="External"/><Relationship Id="rId7" Type="http://schemas.openxmlformats.org/officeDocument/2006/relationships/hyperlink" Target="https://en.wikipedia.org/wiki/Exabyte"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hyperlink" Target="https://en.wikipedia.org/wiki/Big_data#cite_note-Springer_2017-22" TargetMode="External"/><Relationship Id="rId5" Type="http://schemas.openxmlformats.org/officeDocument/2006/relationships/hyperlink" Target="https://en.wikipedia.org/wiki/Big_data#cite_note-Editorial-21" TargetMode="External"/><Relationship Id="rId4" Type="http://schemas.openxmlformats.org/officeDocument/2006/relationships/hyperlink" Target="https://en.wikipedia.org/wiki/Data_curation"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9.png"/><Relationship Id="rId7" Type="http://schemas.openxmlformats.org/officeDocument/2006/relationships/diagramColors" Target="../diagrams/colors1.xml"/><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1.png"/><Relationship Id="rId4" Type="http://schemas.openxmlformats.org/officeDocument/2006/relationships/diagramData" Target="../diagrams/data1.xml"/><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en.wikipedia.org/wiki/Unsupervised_learning" TargetMode="External"/><Relationship Id="rId2" Type="http://schemas.openxmlformats.org/officeDocument/2006/relationships/hyperlink" Target="http://en.wikipedia.org/wiki/Supervised_learnin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numpy.or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github.com/vuillaut/info801" TargetMode="External"/><Relationship Id="rId4" Type="http://schemas.openxmlformats.org/officeDocument/2006/relationships/hyperlink" Target="https://github.com/vuillaut/datascience-course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KjPJMbCwPxA" TargetMode="External"/><Relationship Id="rId7" Type="http://schemas.openxmlformats.org/officeDocument/2006/relationships/image" Target="../media/image4.png"/><Relationship Id="rId2" Type="http://schemas.openxmlformats.org/officeDocument/2006/relationships/hyperlink" Target="https://www.cta-observatory.org/" TargetMode="Externa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Videos/Captures/Video%20-%20Cherenkov%20Telescope%20Array%20-%20Mozilla%20Firefox%2030_05_2018%2016_58_41.mp4" TargetMode="External"/><Relationship Id="rId4" Type="http://schemas.openxmlformats.org/officeDocument/2006/relationships/hyperlink" Target="https://svs.gsfc.nasa.gov/vis/a010000/a012700/a012740/Fermi-LIGO_Graph_Sound.mp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50112E-3ADE-544A-A094-BF33EAEEF8B4}"/>
              </a:ext>
            </a:extLst>
          </p:cNvPr>
          <p:cNvSpPr>
            <a:spLocks noGrp="1"/>
          </p:cNvSpPr>
          <p:nvPr>
            <p:ph type="ctrTitle"/>
          </p:nvPr>
        </p:nvSpPr>
        <p:spPr/>
        <p:txBody>
          <a:bodyPr/>
          <a:lstStyle/>
          <a:p>
            <a:r>
              <a:rPr lang="fr-FR" dirty="0"/>
              <a:t>INFO801 – Data Science Intro</a:t>
            </a:r>
          </a:p>
        </p:txBody>
      </p:sp>
      <p:sp>
        <p:nvSpPr>
          <p:cNvPr id="3" name="Sous-titre 2">
            <a:extLst>
              <a:ext uri="{FF2B5EF4-FFF2-40B4-BE49-F238E27FC236}">
                <a16:creationId xmlns:a16="http://schemas.microsoft.com/office/drawing/2014/main" id="{F2DF985B-AE86-2A4F-A3F1-E159D457FB70}"/>
              </a:ext>
            </a:extLst>
          </p:cNvPr>
          <p:cNvSpPr>
            <a:spLocks noGrp="1"/>
          </p:cNvSpPr>
          <p:nvPr>
            <p:ph type="subTitle" idx="1"/>
          </p:nvPr>
        </p:nvSpPr>
        <p:spPr/>
        <p:txBody>
          <a:bodyPr/>
          <a:lstStyle/>
          <a:p>
            <a:r>
              <a:rPr lang="fr-FR" dirty="0"/>
              <a:t>Thomas Vuillaume, </a:t>
            </a:r>
            <a:r>
              <a:rPr lang="fr-FR" dirty="0" err="1"/>
              <a:t>Frederic</a:t>
            </a:r>
            <a:r>
              <a:rPr lang="fr-FR" dirty="0"/>
              <a:t> </a:t>
            </a:r>
            <a:r>
              <a:rPr lang="fr-FR" dirty="0" err="1"/>
              <a:t>Gillardo</a:t>
            </a:r>
            <a:r>
              <a:rPr lang="fr-FR" dirty="0"/>
              <a:t>, March 2021</a:t>
            </a:r>
          </a:p>
        </p:txBody>
      </p:sp>
    </p:spTree>
    <p:extLst>
      <p:ext uri="{BB962C8B-B14F-4D97-AF65-F5344CB8AC3E}">
        <p14:creationId xmlns:p14="http://schemas.microsoft.com/office/powerpoint/2010/main" val="403709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DD2895-00B4-F24B-A2C7-EB235B377C5A}"/>
              </a:ext>
            </a:extLst>
          </p:cNvPr>
          <p:cNvSpPr>
            <a:spLocks noGrp="1"/>
          </p:cNvSpPr>
          <p:nvPr>
            <p:ph type="title"/>
          </p:nvPr>
        </p:nvSpPr>
        <p:spPr/>
        <p:txBody>
          <a:bodyPr/>
          <a:lstStyle/>
          <a:p>
            <a:r>
              <a:rPr lang="fr-FR" dirty="0"/>
              <a:t>Jargon</a:t>
            </a:r>
          </a:p>
        </p:txBody>
      </p:sp>
      <p:sp>
        <p:nvSpPr>
          <p:cNvPr id="3" name="Espace réservé du contenu 2">
            <a:extLst>
              <a:ext uri="{FF2B5EF4-FFF2-40B4-BE49-F238E27FC236}">
                <a16:creationId xmlns:a16="http://schemas.microsoft.com/office/drawing/2014/main" id="{ACE30EA1-8D3E-D248-AF62-5DD87C3C24E0}"/>
              </a:ext>
            </a:extLst>
          </p:cNvPr>
          <p:cNvSpPr>
            <a:spLocks noGrp="1"/>
          </p:cNvSpPr>
          <p:nvPr>
            <p:ph idx="1"/>
          </p:nvPr>
        </p:nvSpPr>
        <p:spPr/>
        <p:txBody>
          <a:bodyPr/>
          <a:lstStyle/>
          <a:p>
            <a:r>
              <a:rPr lang="fr-FR" dirty="0"/>
              <a:t>There </a:t>
            </a:r>
            <a:r>
              <a:rPr lang="fr-FR" dirty="0" err="1"/>
              <a:t>is</a:t>
            </a:r>
            <a:r>
              <a:rPr lang="fr-FR" dirty="0"/>
              <a:t> a lot of new jargon </a:t>
            </a:r>
            <a:r>
              <a:rPr lang="fr-FR" dirty="0" err="1"/>
              <a:t>you</a:t>
            </a:r>
            <a:r>
              <a:rPr lang="fr-FR" dirty="0"/>
              <a:t> </a:t>
            </a:r>
            <a:r>
              <a:rPr lang="fr-FR" dirty="0" err="1"/>
              <a:t>haven’t</a:t>
            </a:r>
            <a:r>
              <a:rPr lang="fr-FR" dirty="0"/>
              <a:t> </a:t>
            </a:r>
            <a:r>
              <a:rPr lang="fr-FR" dirty="0" err="1"/>
              <a:t>heard</a:t>
            </a:r>
            <a:r>
              <a:rPr lang="fr-FR" dirty="0"/>
              <a:t> </a:t>
            </a:r>
            <a:r>
              <a:rPr lang="fr-FR" dirty="0" err="1"/>
              <a:t>before</a:t>
            </a:r>
            <a:endParaRPr lang="fr-FR" dirty="0"/>
          </a:p>
          <a:p>
            <a:r>
              <a:rPr lang="fr-FR" dirty="0" err="1"/>
              <a:t>Don’t</a:t>
            </a:r>
            <a:r>
              <a:rPr lang="fr-FR" dirty="0"/>
              <a:t> </a:t>
            </a:r>
            <a:r>
              <a:rPr lang="fr-FR" dirty="0" err="1"/>
              <a:t>be</a:t>
            </a:r>
            <a:r>
              <a:rPr lang="fr-FR" dirty="0"/>
              <a:t> </a:t>
            </a:r>
            <a:r>
              <a:rPr lang="fr-FR" dirty="0" err="1"/>
              <a:t>afraid</a:t>
            </a:r>
            <a:r>
              <a:rPr lang="fr-FR" dirty="0"/>
              <a:t> to </a:t>
            </a:r>
            <a:r>
              <a:rPr lang="fr-FR" dirty="0" err="1"/>
              <a:t>ask</a:t>
            </a:r>
            <a:r>
              <a:rPr lang="fr-FR" dirty="0"/>
              <a:t> if </a:t>
            </a:r>
            <a:r>
              <a:rPr lang="fr-FR" dirty="0" err="1"/>
              <a:t>you</a:t>
            </a:r>
            <a:r>
              <a:rPr lang="fr-FR" dirty="0"/>
              <a:t> </a:t>
            </a:r>
            <a:r>
              <a:rPr lang="fr-FR" dirty="0" err="1"/>
              <a:t>don’t</a:t>
            </a:r>
            <a:r>
              <a:rPr lang="fr-FR" dirty="0"/>
              <a:t> </a:t>
            </a:r>
            <a:r>
              <a:rPr lang="fr-FR" dirty="0" err="1"/>
              <a:t>understand</a:t>
            </a:r>
            <a:endParaRPr lang="fr-FR" dirty="0"/>
          </a:p>
          <a:p>
            <a:endParaRPr lang="fr-FR" dirty="0"/>
          </a:p>
          <a:p>
            <a:r>
              <a:rPr lang="en-US" i="1" dirty="0">
                <a:cs typeface="Calibri"/>
              </a:rPr>
              <a:t>Reference</a:t>
            </a:r>
            <a:r>
              <a:rPr lang="en-US" dirty="0">
                <a:cs typeface="Calibri"/>
              </a:rPr>
              <a:t>:  </a:t>
            </a:r>
            <a:r>
              <a:rPr lang="en-US" dirty="0">
                <a:cs typeface="Calibri"/>
                <a:hlinkClick r:id="rId2"/>
              </a:rPr>
              <a:t>http://www.datascienceglossary.org/</a:t>
            </a:r>
            <a:endParaRPr lang="en-US" dirty="0">
              <a:cs typeface="Calibri"/>
            </a:endParaRPr>
          </a:p>
          <a:p>
            <a:pPr marL="0" indent="0">
              <a:buNone/>
            </a:pPr>
            <a:endParaRPr lang="fr-FR" dirty="0"/>
          </a:p>
        </p:txBody>
      </p:sp>
    </p:spTree>
    <p:extLst>
      <p:ext uri="{BB962C8B-B14F-4D97-AF65-F5344CB8AC3E}">
        <p14:creationId xmlns:p14="http://schemas.microsoft.com/office/powerpoint/2010/main" val="2510039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F6FCF52-2FD7-0A4F-9017-64FAF5EB44F7}"/>
              </a:ext>
            </a:extLst>
          </p:cNvPr>
          <p:cNvPicPr>
            <a:picLocks noChangeAspect="1"/>
          </p:cNvPicPr>
          <p:nvPr/>
        </p:nvPicPr>
        <p:blipFill>
          <a:blip r:embed="rId2"/>
          <a:stretch>
            <a:fillRect/>
          </a:stretch>
        </p:blipFill>
        <p:spPr>
          <a:xfrm>
            <a:off x="8949145" y="3962400"/>
            <a:ext cx="3124200" cy="2895600"/>
          </a:xfrm>
          <a:prstGeom prst="rect">
            <a:avLst/>
          </a:prstGeom>
        </p:spPr>
      </p:pic>
      <p:sp>
        <p:nvSpPr>
          <p:cNvPr id="3" name="Rectangle 2">
            <a:extLst>
              <a:ext uri="{FF2B5EF4-FFF2-40B4-BE49-F238E27FC236}">
                <a16:creationId xmlns:a16="http://schemas.microsoft.com/office/drawing/2014/main" id="{6DB0C591-A1C3-B24D-B18C-58253ECF0C5B}"/>
              </a:ext>
            </a:extLst>
          </p:cNvPr>
          <p:cNvSpPr/>
          <p:nvPr/>
        </p:nvSpPr>
        <p:spPr>
          <a:xfrm>
            <a:off x="1078523" y="336676"/>
            <a:ext cx="6096000" cy="646331"/>
          </a:xfrm>
          <a:prstGeom prst="rect">
            <a:avLst/>
          </a:prstGeom>
        </p:spPr>
        <p:txBody>
          <a:bodyPr>
            <a:spAutoFit/>
          </a:bodyPr>
          <a:lstStyle/>
          <a:p>
            <a:pPr marL="514350" indent="-514350">
              <a:buFont typeface="+mj-lt"/>
              <a:buAutoNum type="arabicPeriod" startAt="2"/>
            </a:pPr>
            <a:r>
              <a:rPr lang="en-US" dirty="0"/>
              <a:t>Introduction to Data Science</a:t>
            </a:r>
          </a:p>
          <a:p>
            <a:pPr marL="914400" lvl="1" indent="-457200">
              <a:buFont typeface="+mj-lt"/>
              <a:buAutoNum type="arabicPeriod" startAt="2"/>
            </a:pPr>
            <a:r>
              <a:rPr lang="en-US" dirty="0"/>
              <a:t>What is big data?</a:t>
            </a:r>
          </a:p>
        </p:txBody>
      </p:sp>
      <p:sp>
        <p:nvSpPr>
          <p:cNvPr id="4" name="ZoneTexte 3">
            <a:extLst>
              <a:ext uri="{FF2B5EF4-FFF2-40B4-BE49-F238E27FC236}">
                <a16:creationId xmlns:a16="http://schemas.microsoft.com/office/drawing/2014/main" id="{A000F17F-DEC4-E240-AAF8-D1E4226E8BB6}"/>
              </a:ext>
            </a:extLst>
          </p:cNvPr>
          <p:cNvSpPr txBox="1"/>
          <p:nvPr/>
        </p:nvSpPr>
        <p:spPr>
          <a:xfrm>
            <a:off x="627184" y="1990578"/>
            <a:ext cx="6998677" cy="3139321"/>
          </a:xfrm>
          <a:prstGeom prst="rect">
            <a:avLst/>
          </a:prstGeom>
          <a:noFill/>
        </p:spPr>
        <p:txBody>
          <a:bodyPr wrap="square" rtlCol="0">
            <a:spAutoFit/>
          </a:bodyPr>
          <a:lstStyle/>
          <a:p>
            <a:r>
              <a:rPr lang="fr-FR" u="sng" dirty="0" err="1"/>
              <a:t>From</a:t>
            </a:r>
            <a:r>
              <a:rPr lang="fr-FR" u="sng" dirty="0"/>
              <a:t> </a:t>
            </a:r>
            <a:r>
              <a:rPr lang="fr-FR" u="sng" dirty="0" err="1"/>
              <a:t>wikipedia</a:t>
            </a:r>
            <a:r>
              <a:rPr lang="fr-FR" u="sng" dirty="0"/>
              <a:t>:</a:t>
            </a:r>
          </a:p>
          <a:p>
            <a:r>
              <a:rPr lang="en-US" dirty="0"/>
              <a:t>Big data usually includes data sets with sizes beyond the ability of commonly used software tools to </a:t>
            </a:r>
            <a:r>
              <a:rPr lang="en-US" dirty="0">
                <a:hlinkClick r:id="rId3" tooltip="Data acquisition"/>
              </a:rPr>
              <a:t>capture</a:t>
            </a:r>
            <a:r>
              <a:rPr lang="en-US" dirty="0"/>
              <a:t>, </a:t>
            </a:r>
            <a:r>
              <a:rPr lang="en-US" dirty="0">
                <a:hlinkClick r:id="rId4" tooltip="Data curation"/>
              </a:rPr>
              <a:t>curate</a:t>
            </a:r>
            <a:r>
              <a:rPr lang="en-US" dirty="0"/>
              <a:t>, manage, and process data within a tolerable elapsed time.</a:t>
            </a:r>
            <a:r>
              <a:rPr lang="en-US" baseline="30000" dirty="0">
                <a:hlinkClick r:id="rId5"/>
              </a:rPr>
              <a:t>[21]</a:t>
            </a:r>
            <a:r>
              <a:rPr lang="en-US" dirty="0"/>
              <a:t> Big data philosophy encompasses unstructured, semi-structured and structured data, however the main focus is on unstructured data.</a:t>
            </a:r>
            <a:r>
              <a:rPr lang="en-US" baseline="30000" dirty="0">
                <a:hlinkClick r:id="rId6"/>
              </a:rPr>
              <a:t>[22]</a:t>
            </a:r>
            <a:r>
              <a:rPr lang="en-US" dirty="0"/>
              <a:t> Big data "size" is a constantly moving target, as of 2012 ranging from a few dozen terabytes to many </a:t>
            </a:r>
            <a:r>
              <a:rPr lang="en-US" dirty="0" err="1">
                <a:hlinkClick r:id="rId7" tooltip="Exabyte"/>
              </a:rPr>
              <a:t>exabytes</a:t>
            </a:r>
            <a:r>
              <a:rPr lang="en-US" dirty="0"/>
              <a:t> of data.</a:t>
            </a:r>
          </a:p>
          <a:p>
            <a:r>
              <a:rPr lang="en-US" dirty="0"/>
              <a:t>Big data represents the information assets characterized by such a high volume, velocity and variety to require specific technology and analytical methods for its transformation into value</a:t>
            </a:r>
          </a:p>
        </p:txBody>
      </p:sp>
      <p:pic>
        <p:nvPicPr>
          <p:cNvPr id="5" name="Image 4">
            <a:extLst>
              <a:ext uri="{FF2B5EF4-FFF2-40B4-BE49-F238E27FC236}">
                <a16:creationId xmlns:a16="http://schemas.microsoft.com/office/drawing/2014/main" id="{FBF58910-F8D0-0045-BA54-F800579FE172}"/>
              </a:ext>
            </a:extLst>
          </p:cNvPr>
          <p:cNvPicPr>
            <a:picLocks noChangeAspect="1"/>
          </p:cNvPicPr>
          <p:nvPr/>
        </p:nvPicPr>
        <p:blipFill>
          <a:blip r:embed="rId8"/>
          <a:stretch>
            <a:fillRect/>
          </a:stretch>
        </p:blipFill>
        <p:spPr>
          <a:xfrm>
            <a:off x="7829550" y="61765"/>
            <a:ext cx="4362450" cy="3857625"/>
          </a:xfrm>
          <a:prstGeom prst="rect">
            <a:avLst/>
          </a:prstGeom>
        </p:spPr>
      </p:pic>
    </p:spTree>
    <p:extLst>
      <p:ext uri="{BB962C8B-B14F-4D97-AF65-F5344CB8AC3E}">
        <p14:creationId xmlns:p14="http://schemas.microsoft.com/office/powerpoint/2010/main" val="1536235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83ED-CD3A-4553-B511-EC3B060DED78}"/>
              </a:ext>
            </a:extLst>
          </p:cNvPr>
          <p:cNvSpPr>
            <a:spLocks noGrp="1"/>
          </p:cNvSpPr>
          <p:nvPr>
            <p:ph type="title"/>
          </p:nvPr>
        </p:nvSpPr>
        <p:spPr/>
        <p:txBody>
          <a:bodyPr/>
          <a:lstStyle/>
          <a:p>
            <a:r>
              <a:rPr lang="en-US">
                <a:cs typeface="Calibri Light"/>
              </a:rPr>
              <a:t>Large scale use cases with lots of data</a:t>
            </a:r>
            <a:endParaRPr lang="en-US"/>
          </a:p>
        </p:txBody>
      </p:sp>
      <p:sp>
        <p:nvSpPr>
          <p:cNvPr id="3" name="Content Placeholder 2">
            <a:extLst>
              <a:ext uri="{FF2B5EF4-FFF2-40B4-BE49-F238E27FC236}">
                <a16:creationId xmlns:a16="http://schemas.microsoft.com/office/drawing/2014/main" id="{6B836144-CDC1-4699-8C2C-6653FEBF33DD}"/>
              </a:ext>
            </a:extLst>
          </p:cNvPr>
          <p:cNvSpPr>
            <a:spLocks noGrp="1"/>
          </p:cNvSpPr>
          <p:nvPr>
            <p:ph idx="1"/>
          </p:nvPr>
        </p:nvSpPr>
        <p:spPr/>
        <p:txBody>
          <a:bodyPr vert="horz" lIns="91440" tIns="45720" rIns="91440" bIns="45720" rtlCol="0" anchor="t">
            <a:normAutofit/>
          </a:bodyPr>
          <a:lstStyle/>
          <a:p>
            <a:r>
              <a:rPr lang="en-US" sz="3200" dirty="0">
                <a:cs typeface="Calibri"/>
              </a:rPr>
              <a:t>Google's search engine</a:t>
            </a:r>
          </a:p>
          <a:p>
            <a:r>
              <a:rPr lang="en-US" sz="3200" dirty="0">
                <a:cs typeface="Calibri"/>
              </a:rPr>
              <a:t>Recommendations from Amazon and Netflix</a:t>
            </a:r>
          </a:p>
          <a:p>
            <a:r>
              <a:rPr lang="en-US" sz="3200" dirty="0">
                <a:cs typeface="Calibri"/>
              </a:rPr>
              <a:t>Bank and Credit Card fraud detection</a:t>
            </a:r>
          </a:p>
          <a:p>
            <a:r>
              <a:rPr lang="en-US" sz="3200" dirty="0">
                <a:cs typeface="Calibri"/>
              </a:rPr>
              <a:t>Logistics (DHL, UPS) of fleet management</a:t>
            </a:r>
          </a:p>
          <a:p>
            <a:r>
              <a:rPr lang="en-US" sz="3200" dirty="0">
                <a:cs typeface="Calibri"/>
              </a:rPr>
              <a:t>Healthcare records from patients</a:t>
            </a:r>
          </a:p>
        </p:txBody>
      </p:sp>
      <p:sp>
        <p:nvSpPr>
          <p:cNvPr id="4" name="TextBox 3">
            <a:extLst>
              <a:ext uri="{FF2B5EF4-FFF2-40B4-BE49-F238E27FC236}">
                <a16:creationId xmlns:a16="http://schemas.microsoft.com/office/drawing/2014/main" id="{17A75C8D-8FBE-4596-851D-B785D2F644E2}"/>
              </a:ext>
            </a:extLst>
          </p:cNvPr>
          <p:cNvSpPr txBox="1"/>
          <p:nvPr/>
        </p:nvSpPr>
        <p:spPr>
          <a:xfrm>
            <a:off x="4307457" y="5047890"/>
            <a:ext cx="6912633"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Each depends on availability of compute and data</a:t>
            </a:r>
            <a:endParaRPr lang="en-US" sz="2400">
              <a:cs typeface="Calibri"/>
            </a:endParaRPr>
          </a:p>
        </p:txBody>
      </p:sp>
    </p:spTree>
    <p:extLst>
      <p:ext uri="{BB962C8B-B14F-4D97-AF65-F5344CB8AC3E}">
        <p14:creationId xmlns:p14="http://schemas.microsoft.com/office/powerpoint/2010/main" val="2426639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FDAB9B-DAC1-2345-9B17-05D23DE1CCE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0D9D089-9086-A24F-B415-EB779E254C9F}"/>
              </a:ext>
            </a:extLst>
          </p:cNvPr>
          <p:cNvSpPr>
            <a:spLocks noGrp="1"/>
          </p:cNvSpPr>
          <p:nvPr>
            <p:ph idx="1"/>
          </p:nvPr>
        </p:nvSpPr>
        <p:spPr/>
        <p:txBody>
          <a:bodyPr/>
          <a:lstStyle/>
          <a:p>
            <a:r>
              <a:rPr lang="fr-FR" dirty="0" err="1"/>
              <a:t>What</a:t>
            </a:r>
            <a:r>
              <a:rPr lang="fr-FR" dirty="0"/>
              <a:t> </a:t>
            </a:r>
            <a:r>
              <a:rPr lang="fr-FR" dirty="0" err="1"/>
              <a:t>is</a:t>
            </a:r>
            <a:r>
              <a:rPr lang="fr-FR" dirty="0"/>
              <a:t> </a:t>
            </a:r>
            <a:r>
              <a:rPr lang="fr-FR" dirty="0" err="1"/>
              <a:t>your</a:t>
            </a:r>
            <a:r>
              <a:rPr lang="fr-FR" dirty="0"/>
              <a:t> use case?</a:t>
            </a:r>
          </a:p>
        </p:txBody>
      </p:sp>
    </p:spTree>
    <p:extLst>
      <p:ext uri="{BB962C8B-B14F-4D97-AF65-F5344CB8AC3E}">
        <p14:creationId xmlns:p14="http://schemas.microsoft.com/office/powerpoint/2010/main" val="3665266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78A0CD1-361D-AE4B-A737-B81377C6F439}"/>
              </a:ext>
            </a:extLst>
          </p:cNvPr>
          <p:cNvSpPr>
            <a:spLocks noGrp="1"/>
          </p:cNvSpPr>
          <p:nvPr>
            <p:ph idx="1"/>
          </p:nvPr>
        </p:nvSpPr>
        <p:spPr>
          <a:xfrm>
            <a:off x="838200" y="779228"/>
            <a:ext cx="10515600" cy="4627659"/>
          </a:xfrm>
        </p:spPr>
        <p:txBody>
          <a:bodyPr anchor="ctr">
            <a:normAutofit/>
          </a:bodyPr>
          <a:lstStyle/>
          <a:p>
            <a:pPr marL="0" indent="0" algn="ctr">
              <a:buNone/>
            </a:pPr>
            <a:r>
              <a:rPr lang="fr-FR" sz="4300" dirty="0"/>
              <a:t>Data Science Tools</a:t>
            </a:r>
          </a:p>
        </p:txBody>
      </p:sp>
    </p:spTree>
    <p:extLst>
      <p:ext uri="{BB962C8B-B14F-4D97-AF65-F5344CB8AC3E}">
        <p14:creationId xmlns:p14="http://schemas.microsoft.com/office/powerpoint/2010/main" val="4021085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D9B412-3364-0F41-817E-4C105D9F3997}"/>
              </a:ext>
            </a:extLst>
          </p:cNvPr>
          <p:cNvPicPr>
            <a:picLocks noChangeAspect="1"/>
          </p:cNvPicPr>
          <p:nvPr/>
        </p:nvPicPr>
        <p:blipFill>
          <a:blip r:embed="rId2"/>
          <a:stretch>
            <a:fillRect/>
          </a:stretch>
        </p:blipFill>
        <p:spPr>
          <a:xfrm>
            <a:off x="247174" y="2030434"/>
            <a:ext cx="1947255" cy="561568"/>
          </a:xfrm>
          <a:prstGeom prst="rect">
            <a:avLst/>
          </a:prstGeom>
        </p:spPr>
      </p:pic>
      <p:pic>
        <p:nvPicPr>
          <p:cNvPr id="4" name="Image 3">
            <a:extLst>
              <a:ext uri="{FF2B5EF4-FFF2-40B4-BE49-F238E27FC236}">
                <a16:creationId xmlns:a16="http://schemas.microsoft.com/office/drawing/2014/main" id="{0B30EA59-175F-2141-8ACF-004FCF299C84}"/>
              </a:ext>
            </a:extLst>
          </p:cNvPr>
          <p:cNvPicPr>
            <a:picLocks noChangeAspect="1"/>
          </p:cNvPicPr>
          <p:nvPr/>
        </p:nvPicPr>
        <p:blipFill>
          <a:blip r:embed="rId3"/>
          <a:stretch>
            <a:fillRect/>
          </a:stretch>
        </p:blipFill>
        <p:spPr>
          <a:xfrm>
            <a:off x="322766" y="4263493"/>
            <a:ext cx="4171862" cy="2371725"/>
          </a:xfrm>
          <a:prstGeom prst="rect">
            <a:avLst/>
          </a:prstGeom>
        </p:spPr>
      </p:pic>
      <p:pic>
        <p:nvPicPr>
          <p:cNvPr id="5" name="Image 4">
            <a:extLst>
              <a:ext uri="{FF2B5EF4-FFF2-40B4-BE49-F238E27FC236}">
                <a16:creationId xmlns:a16="http://schemas.microsoft.com/office/drawing/2014/main" id="{07879DBC-22A1-9446-91D3-402E3CF856FE}"/>
              </a:ext>
            </a:extLst>
          </p:cNvPr>
          <p:cNvPicPr>
            <a:picLocks noChangeAspect="1"/>
          </p:cNvPicPr>
          <p:nvPr/>
        </p:nvPicPr>
        <p:blipFill>
          <a:blip r:embed="rId4"/>
          <a:stretch>
            <a:fillRect/>
          </a:stretch>
        </p:blipFill>
        <p:spPr>
          <a:xfrm>
            <a:off x="5141741" y="1391087"/>
            <a:ext cx="6859109" cy="5362409"/>
          </a:xfrm>
          <a:prstGeom prst="rect">
            <a:avLst/>
          </a:prstGeom>
        </p:spPr>
      </p:pic>
      <p:pic>
        <p:nvPicPr>
          <p:cNvPr id="6" name="Image 5">
            <a:extLst>
              <a:ext uri="{FF2B5EF4-FFF2-40B4-BE49-F238E27FC236}">
                <a16:creationId xmlns:a16="http://schemas.microsoft.com/office/drawing/2014/main" id="{685FA92C-8BFE-D04F-98F2-A304DF1FB540}"/>
              </a:ext>
            </a:extLst>
          </p:cNvPr>
          <p:cNvPicPr>
            <a:picLocks noChangeAspect="1"/>
          </p:cNvPicPr>
          <p:nvPr/>
        </p:nvPicPr>
        <p:blipFill>
          <a:blip r:embed="rId5"/>
          <a:stretch>
            <a:fillRect/>
          </a:stretch>
        </p:blipFill>
        <p:spPr>
          <a:xfrm>
            <a:off x="322766" y="1184720"/>
            <a:ext cx="563859" cy="605349"/>
          </a:xfrm>
          <a:prstGeom prst="rect">
            <a:avLst/>
          </a:prstGeom>
        </p:spPr>
      </p:pic>
      <p:pic>
        <p:nvPicPr>
          <p:cNvPr id="7" name="Image 6">
            <a:extLst>
              <a:ext uri="{FF2B5EF4-FFF2-40B4-BE49-F238E27FC236}">
                <a16:creationId xmlns:a16="http://schemas.microsoft.com/office/drawing/2014/main" id="{1D4FA299-3B4A-A44D-B2DB-0099C8B8F4F7}"/>
              </a:ext>
            </a:extLst>
          </p:cNvPr>
          <p:cNvPicPr>
            <a:picLocks noChangeAspect="1"/>
          </p:cNvPicPr>
          <p:nvPr/>
        </p:nvPicPr>
        <p:blipFill>
          <a:blip r:embed="rId6"/>
          <a:stretch>
            <a:fillRect/>
          </a:stretch>
        </p:blipFill>
        <p:spPr>
          <a:xfrm>
            <a:off x="247174" y="2654499"/>
            <a:ext cx="869531" cy="518072"/>
          </a:xfrm>
          <a:prstGeom prst="rect">
            <a:avLst/>
          </a:prstGeom>
        </p:spPr>
      </p:pic>
      <p:pic>
        <p:nvPicPr>
          <p:cNvPr id="8" name="Image 7">
            <a:extLst>
              <a:ext uri="{FF2B5EF4-FFF2-40B4-BE49-F238E27FC236}">
                <a16:creationId xmlns:a16="http://schemas.microsoft.com/office/drawing/2014/main" id="{FFAD8847-2E1B-CC4D-8F24-F35CA892F579}"/>
              </a:ext>
            </a:extLst>
          </p:cNvPr>
          <p:cNvPicPr>
            <a:picLocks noChangeAspect="1"/>
          </p:cNvPicPr>
          <p:nvPr/>
        </p:nvPicPr>
        <p:blipFill>
          <a:blip r:embed="rId7"/>
          <a:stretch>
            <a:fillRect/>
          </a:stretch>
        </p:blipFill>
        <p:spPr>
          <a:xfrm>
            <a:off x="1296063" y="2582234"/>
            <a:ext cx="2319883" cy="526726"/>
          </a:xfrm>
          <a:prstGeom prst="rect">
            <a:avLst/>
          </a:prstGeom>
        </p:spPr>
      </p:pic>
      <p:pic>
        <p:nvPicPr>
          <p:cNvPr id="9" name="Image 8">
            <a:extLst>
              <a:ext uri="{FF2B5EF4-FFF2-40B4-BE49-F238E27FC236}">
                <a16:creationId xmlns:a16="http://schemas.microsoft.com/office/drawing/2014/main" id="{E1D52961-236A-E041-BF44-5370946024F7}"/>
              </a:ext>
            </a:extLst>
          </p:cNvPr>
          <p:cNvPicPr>
            <a:picLocks noChangeAspect="1"/>
          </p:cNvPicPr>
          <p:nvPr/>
        </p:nvPicPr>
        <p:blipFill>
          <a:blip r:embed="rId8"/>
          <a:stretch>
            <a:fillRect/>
          </a:stretch>
        </p:blipFill>
        <p:spPr>
          <a:xfrm>
            <a:off x="342213" y="3282224"/>
            <a:ext cx="1593336" cy="464312"/>
          </a:xfrm>
          <a:prstGeom prst="rect">
            <a:avLst/>
          </a:prstGeom>
        </p:spPr>
      </p:pic>
    </p:spTree>
    <p:extLst>
      <p:ext uri="{BB962C8B-B14F-4D97-AF65-F5344CB8AC3E}">
        <p14:creationId xmlns:p14="http://schemas.microsoft.com/office/powerpoint/2010/main" val="122383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heel(1)">
                                      <p:cBhvr>
                                        <p:cTn id="34"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5388C9-2227-9F46-860A-76E02027CF0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45670F1-CE83-AB48-83B8-BB7BEC9A753C}"/>
              </a:ext>
            </a:extLst>
          </p:cNvPr>
          <p:cNvSpPr>
            <a:spLocks noGrp="1"/>
          </p:cNvSpPr>
          <p:nvPr>
            <p:ph idx="1"/>
          </p:nvPr>
        </p:nvSpPr>
        <p:spPr/>
        <p:txBody>
          <a:bodyPr/>
          <a:lstStyle/>
          <a:p>
            <a:r>
              <a:rPr lang="fr-FR" dirty="0"/>
              <a:t>Python </a:t>
            </a:r>
            <a:r>
              <a:rPr lang="fr-FR" dirty="0" err="1"/>
              <a:t>is</a:t>
            </a:r>
            <a:r>
              <a:rPr lang="fr-FR" dirty="0"/>
              <a:t> the </a:t>
            </a:r>
            <a:r>
              <a:rPr lang="fr-FR" dirty="0" err="1"/>
              <a:t>most</a:t>
            </a:r>
            <a:r>
              <a:rPr lang="fr-FR" dirty="0"/>
              <a:t> </a:t>
            </a:r>
            <a:r>
              <a:rPr lang="fr-FR" dirty="0" err="1"/>
              <a:t>popular</a:t>
            </a:r>
            <a:r>
              <a:rPr lang="fr-FR" dirty="0"/>
              <a:t> </a:t>
            </a:r>
            <a:r>
              <a:rPr lang="fr-FR" dirty="0" err="1"/>
              <a:t>language</a:t>
            </a:r>
            <a:r>
              <a:rPr lang="fr-FR" dirty="0"/>
              <a:t> for data science</a:t>
            </a:r>
          </a:p>
          <a:p>
            <a:endParaRPr lang="fr-FR" dirty="0"/>
          </a:p>
          <a:p>
            <a:pPr marL="0" indent="0">
              <a:buNone/>
            </a:pPr>
            <a:endParaRPr lang="fr-FR" dirty="0"/>
          </a:p>
          <a:p>
            <a:pPr marL="0" indent="0">
              <a:buNone/>
            </a:pPr>
            <a:endParaRPr lang="fr-FR" dirty="0"/>
          </a:p>
          <a:p>
            <a:endParaRPr lang="fr-FR" dirty="0"/>
          </a:p>
        </p:txBody>
      </p:sp>
    </p:spTree>
    <p:extLst>
      <p:ext uri="{BB962C8B-B14F-4D97-AF65-F5344CB8AC3E}">
        <p14:creationId xmlns:p14="http://schemas.microsoft.com/office/powerpoint/2010/main" val="3953102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5388C9-2227-9F46-860A-76E02027CF0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45670F1-CE83-AB48-83B8-BB7BEC9A753C}"/>
              </a:ext>
            </a:extLst>
          </p:cNvPr>
          <p:cNvSpPr>
            <a:spLocks noGrp="1"/>
          </p:cNvSpPr>
          <p:nvPr>
            <p:ph idx="1"/>
          </p:nvPr>
        </p:nvSpPr>
        <p:spPr/>
        <p:txBody>
          <a:bodyPr/>
          <a:lstStyle/>
          <a:p>
            <a:r>
              <a:rPr lang="fr-FR" dirty="0"/>
              <a:t>Python </a:t>
            </a:r>
            <a:r>
              <a:rPr lang="fr-FR" dirty="0" err="1"/>
              <a:t>is</a:t>
            </a:r>
            <a:r>
              <a:rPr lang="fr-FR" dirty="0"/>
              <a:t> the </a:t>
            </a:r>
            <a:r>
              <a:rPr lang="fr-FR" dirty="0" err="1"/>
              <a:t>most</a:t>
            </a:r>
            <a:r>
              <a:rPr lang="fr-FR" dirty="0"/>
              <a:t> </a:t>
            </a:r>
            <a:r>
              <a:rPr lang="fr-FR" dirty="0" err="1"/>
              <a:t>popular</a:t>
            </a:r>
            <a:r>
              <a:rPr lang="fr-FR" dirty="0"/>
              <a:t> </a:t>
            </a:r>
            <a:r>
              <a:rPr lang="fr-FR" dirty="0" err="1"/>
              <a:t>language</a:t>
            </a:r>
            <a:r>
              <a:rPr lang="fr-FR" dirty="0"/>
              <a:t> for data science</a:t>
            </a:r>
          </a:p>
          <a:p>
            <a:endParaRPr lang="fr-FR" dirty="0"/>
          </a:p>
          <a:p>
            <a:r>
              <a:rPr lang="fr-FR" dirty="0" err="1"/>
              <a:t>Raise</a:t>
            </a:r>
            <a:r>
              <a:rPr lang="fr-FR" dirty="0"/>
              <a:t> </a:t>
            </a:r>
            <a:r>
              <a:rPr lang="fr-FR" dirty="0" err="1"/>
              <a:t>your</a:t>
            </a:r>
            <a:r>
              <a:rPr lang="fr-FR" dirty="0"/>
              <a:t> hand if </a:t>
            </a:r>
            <a:r>
              <a:rPr lang="fr-FR" dirty="0" err="1"/>
              <a:t>you</a:t>
            </a:r>
            <a:r>
              <a:rPr lang="fr-FR" dirty="0"/>
              <a:t> have </a:t>
            </a:r>
            <a:r>
              <a:rPr lang="fr-FR" b="1" dirty="0" err="1"/>
              <a:t>heard</a:t>
            </a:r>
            <a:r>
              <a:rPr lang="fr-FR" dirty="0"/>
              <a:t> of Python</a:t>
            </a:r>
          </a:p>
          <a:p>
            <a:endParaRPr lang="fr-FR" dirty="0"/>
          </a:p>
          <a:p>
            <a:pPr marL="0" indent="0">
              <a:buNone/>
            </a:pPr>
            <a:endParaRPr lang="fr-FR" dirty="0"/>
          </a:p>
          <a:p>
            <a:endParaRPr lang="fr-FR" dirty="0"/>
          </a:p>
        </p:txBody>
      </p:sp>
    </p:spTree>
    <p:extLst>
      <p:ext uri="{BB962C8B-B14F-4D97-AF65-F5344CB8AC3E}">
        <p14:creationId xmlns:p14="http://schemas.microsoft.com/office/powerpoint/2010/main" val="2089583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5388C9-2227-9F46-860A-76E02027CF0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45670F1-CE83-AB48-83B8-BB7BEC9A753C}"/>
              </a:ext>
            </a:extLst>
          </p:cNvPr>
          <p:cNvSpPr>
            <a:spLocks noGrp="1"/>
          </p:cNvSpPr>
          <p:nvPr>
            <p:ph idx="1"/>
          </p:nvPr>
        </p:nvSpPr>
        <p:spPr/>
        <p:txBody>
          <a:bodyPr/>
          <a:lstStyle/>
          <a:p>
            <a:r>
              <a:rPr lang="fr-FR" dirty="0"/>
              <a:t>Python </a:t>
            </a:r>
            <a:r>
              <a:rPr lang="fr-FR" dirty="0" err="1"/>
              <a:t>is</a:t>
            </a:r>
            <a:r>
              <a:rPr lang="fr-FR" dirty="0"/>
              <a:t> the </a:t>
            </a:r>
            <a:r>
              <a:rPr lang="fr-FR" dirty="0" err="1"/>
              <a:t>most</a:t>
            </a:r>
            <a:r>
              <a:rPr lang="fr-FR" dirty="0"/>
              <a:t> </a:t>
            </a:r>
            <a:r>
              <a:rPr lang="fr-FR" dirty="0" err="1"/>
              <a:t>popular</a:t>
            </a:r>
            <a:r>
              <a:rPr lang="fr-FR" dirty="0"/>
              <a:t> </a:t>
            </a:r>
            <a:r>
              <a:rPr lang="fr-FR" dirty="0" err="1"/>
              <a:t>language</a:t>
            </a:r>
            <a:r>
              <a:rPr lang="fr-FR" dirty="0"/>
              <a:t> for data science</a:t>
            </a:r>
          </a:p>
          <a:p>
            <a:endParaRPr lang="fr-FR" dirty="0"/>
          </a:p>
          <a:p>
            <a:r>
              <a:rPr lang="fr-FR" dirty="0" err="1"/>
              <a:t>Raise</a:t>
            </a:r>
            <a:r>
              <a:rPr lang="fr-FR" dirty="0"/>
              <a:t> </a:t>
            </a:r>
            <a:r>
              <a:rPr lang="fr-FR" dirty="0" err="1"/>
              <a:t>your</a:t>
            </a:r>
            <a:r>
              <a:rPr lang="fr-FR" dirty="0"/>
              <a:t> hand if </a:t>
            </a:r>
            <a:r>
              <a:rPr lang="fr-FR" dirty="0" err="1"/>
              <a:t>you</a:t>
            </a:r>
            <a:r>
              <a:rPr lang="fr-FR" dirty="0"/>
              <a:t> have </a:t>
            </a:r>
            <a:r>
              <a:rPr lang="fr-FR" b="1" dirty="0" err="1"/>
              <a:t>heard</a:t>
            </a:r>
            <a:r>
              <a:rPr lang="fr-FR" dirty="0"/>
              <a:t> of Python</a:t>
            </a:r>
          </a:p>
          <a:p>
            <a:endParaRPr lang="fr-FR" dirty="0"/>
          </a:p>
          <a:p>
            <a:r>
              <a:rPr lang="fr-FR" dirty="0" err="1"/>
              <a:t>Raise</a:t>
            </a:r>
            <a:r>
              <a:rPr lang="fr-FR" dirty="0"/>
              <a:t> </a:t>
            </a:r>
            <a:r>
              <a:rPr lang="fr-FR" dirty="0" err="1"/>
              <a:t>your</a:t>
            </a:r>
            <a:r>
              <a:rPr lang="fr-FR" dirty="0"/>
              <a:t> hand if </a:t>
            </a:r>
            <a:r>
              <a:rPr lang="fr-FR" dirty="0" err="1"/>
              <a:t>you</a:t>
            </a:r>
            <a:r>
              <a:rPr lang="fr-FR" dirty="0"/>
              <a:t> have </a:t>
            </a:r>
            <a:r>
              <a:rPr lang="fr-FR" b="1" dirty="0" err="1"/>
              <a:t>used</a:t>
            </a:r>
            <a:r>
              <a:rPr lang="fr-FR" dirty="0"/>
              <a:t> Python</a:t>
            </a:r>
          </a:p>
          <a:p>
            <a:endParaRPr lang="fr-FR" dirty="0"/>
          </a:p>
          <a:p>
            <a:pPr marL="0" indent="0">
              <a:buNone/>
            </a:pPr>
            <a:endParaRPr lang="fr-FR" dirty="0"/>
          </a:p>
          <a:p>
            <a:endParaRPr lang="fr-FR" dirty="0"/>
          </a:p>
        </p:txBody>
      </p:sp>
    </p:spTree>
    <p:extLst>
      <p:ext uri="{BB962C8B-B14F-4D97-AF65-F5344CB8AC3E}">
        <p14:creationId xmlns:p14="http://schemas.microsoft.com/office/powerpoint/2010/main" val="3960793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45670F1-CE83-AB48-83B8-BB7BEC9A753C}"/>
              </a:ext>
            </a:extLst>
          </p:cNvPr>
          <p:cNvSpPr>
            <a:spLocks noGrp="1"/>
          </p:cNvSpPr>
          <p:nvPr>
            <p:ph idx="1"/>
          </p:nvPr>
        </p:nvSpPr>
        <p:spPr>
          <a:xfrm>
            <a:off x="734833" y="672686"/>
            <a:ext cx="10515600" cy="4351338"/>
          </a:xfrm>
        </p:spPr>
        <p:txBody>
          <a:bodyPr/>
          <a:lstStyle/>
          <a:p>
            <a:r>
              <a:rPr lang="fr-FR" dirty="0" err="1"/>
              <a:t>Raise</a:t>
            </a:r>
            <a:r>
              <a:rPr lang="fr-FR" dirty="0"/>
              <a:t> </a:t>
            </a:r>
            <a:r>
              <a:rPr lang="fr-FR" dirty="0" err="1"/>
              <a:t>your</a:t>
            </a:r>
            <a:r>
              <a:rPr lang="fr-FR" dirty="0"/>
              <a:t> hand if </a:t>
            </a:r>
            <a:r>
              <a:rPr lang="fr-FR" dirty="0" err="1"/>
              <a:t>you</a:t>
            </a:r>
            <a:r>
              <a:rPr lang="fr-FR" dirty="0"/>
              <a:t> have </a:t>
            </a:r>
            <a:r>
              <a:rPr lang="fr-FR" b="1" dirty="0" err="1"/>
              <a:t>used</a:t>
            </a:r>
            <a:r>
              <a:rPr lang="fr-FR" dirty="0"/>
              <a:t> a </a:t>
            </a:r>
            <a:r>
              <a:rPr lang="fr-FR" dirty="0" err="1"/>
              <a:t>Jupyter</a:t>
            </a:r>
            <a:r>
              <a:rPr lang="fr-FR" dirty="0"/>
              <a:t> Notebook</a:t>
            </a:r>
          </a:p>
          <a:p>
            <a:endParaRPr lang="fr-FR" dirty="0"/>
          </a:p>
          <a:p>
            <a:endParaRPr lang="fr-FR" dirty="0"/>
          </a:p>
        </p:txBody>
      </p:sp>
      <p:pic>
        <p:nvPicPr>
          <p:cNvPr id="4" name="Picture 5" descr="jupyter notebook showing visualization">
            <a:extLst>
              <a:ext uri="{FF2B5EF4-FFF2-40B4-BE49-F238E27FC236}">
                <a16:creationId xmlns:a16="http://schemas.microsoft.com/office/drawing/2014/main" id="{F400BF10-8726-8746-A067-F0F01A870B1A}"/>
              </a:ext>
            </a:extLst>
          </p:cNvPr>
          <p:cNvPicPr>
            <a:picLocks noChangeAspect="1"/>
          </p:cNvPicPr>
          <p:nvPr/>
        </p:nvPicPr>
        <p:blipFill>
          <a:blip r:embed="rId2"/>
          <a:stretch>
            <a:fillRect/>
          </a:stretch>
        </p:blipFill>
        <p:spPr>
          <a:xfrm>
            <a:off x="4456627" y="1518699"/>
            <a:ext cx="7735373" cy="5339301"/>
          </a:xfrm>
          <a:prstGeom prst="rect">
            <a:avLst/>
          </a:prstGeom>
        </p:spPr>
      </p:pic>
    </p:spTree>
    <p:extLst>
      <p:ext uri="{BB962C8B-B14F-4D97-AF65-F5344CB8AC3E}">
        <p14:creationId xmlns:p14="http://schemas.microsoft.com/office/powerpoint/2010/main" val="1475681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CBBBFF-9CF7-9940-83F4-B1E64BC2147B}"/>
              </a:ext>
            </a:extLst>
          </p:cNvPr>
          <p:cNvSpPr>
            <a:spLocks noGrp="1"/>
          </p:cNvSpPr>
          <p:nvPr>
            <p:ph type="title"/>
          </p:nvPr>
        </p:nvSpPr>
        <p:spPr/>
        <p:txBody>
          <a:bodyPr/>
          <a:lstStyle/>
          <a:p>
            <a:r>
              <a:rPr lang="fr-FR" dirty="0" err="1"/>
              <a:t>Who</a:t>
            </a:r>
            <a:r>
              <a:rPr lang="fr-FR" dirty="0"/>
              <a:t> </a:t>
            </a:r>
            <a:r>
              <a:rPr lang="fr-FR" dirty="0" err="1"/>
              <a:t>am</a:t>
            </a:r>
            <a:r>
              <a:rPr lang="fr-FR" dirty="0"/>
              <a:t> I</a:t>
            </a:r>
          </a:p>
        </p:txBody>
      </p:sp>
      <p:sp>
        <p:nvSpPr>
          <p:cNvPr id="3" name="Espace réservé du contenu 2">
            <a:extLst>
              <a:ext uri="{FF2B5EF4-FFF2-40B4-BE49-F238E27FC236}">
                <a16:creationId xmlns:a16="http://schemas.microsoft.com/office/drawing/2014/main" id="{94AF1036-5BE2-E74E-AF4C-B8F081174287}"/>
              </a:ext>
            </a:extLst>
          </p:cNvPr>
          <p:cNvSpPr>
            <a:spLocks noGrp="1"/>
          </p:cNvSpPr>
          <p:nvPr>
            <p:ph idx="1"/>
          </p:nvPr>
        </p:nvSpPr>
        <p:spPr/>
        <p:txBody>
          <a:bodyPr/>
          <a:lstStyle/>
          <a:p>
            <a:r>
              <a:rPr lang="fr-FR" dirty="0"/>
              <a:t>Thomas Vuillaume</a:t>
            </a:r>
          </a:p>
          <a:p>
            <a:r>
              <a:rPr lang="fr-FR" dirty="0" err="1"/>
              <a:t>Astrophysicist</a:t>
            </a:r>
            <a:r>
              <a:rPr lang="fr-FR" dirty="0"/>
              <a:t> </a:t>
            </a:r>
            <a:r>
              <a:rPr lang="fr-FR" dirty="0" err="1"/>
              <a:t>turned</a:t>
            </a:r>
            <a:r>
              <a:rPr lang="fr-FR" dirty="0"/>
              <a:t> data </a:t>
            </a:r>
            <a:r>
              <a:rPr lang="fr-FR" dirty="0" err="1"/>
              <a:t>scientist</a:t>
            </a:r>
            <a:endParaRPr lang="fr-FR" dirty="0"/>
          </a:p>
          <a:p>
            <a:r>
              <a:rPr lang="fr-FR" dirty="0" err="1"/>
              <a:t>Research</a:t>
            </a:r>
            <a:r>
              <a:rPr lang="fr-FR" dirty="0"/>
              <a:t> </a:t>
            </a:r>
            <a:r>
              <a:rPr lang="fr-FR" dirty="0" err="1"/>
              <a:t>engineer</a:t>
            </a:r>
            <a:r>
              <a:rPr lang="fr-FR" dirty="0"/>
              <a:t> at LAPP (CNRS)</a:t>
            </a:r>
          </a:p>
          <a:p>
            <a:r>
              <a:rPr lang="fr-FR" dirty="0" err="1"/>
              <a:t>thomas.vuillaume</a:t>
            </a:r>
            <a:r>
              <a:rPr lang="fr-FR" dirty="0"/>
              <a:t> [at] lapp.in2p3.fr / </a:t>
            </a:r>
            <a:r>
              <a:rPr lang="fr-FR" dirty="0" err="1"/>
              <a:t>vuillaut.github.io</a:t>
            </a:r>
            <a:endParaRPr lang="fr-FR" dirty="0"/>
          </a:p>
          <a:p>
            <a:r>
              <a:rPr lang="fr-FR" dirty="0" err="1"/>
              <a:t>Working</a:t>
            </a:r>
            <a:r>
              <a:rPr lang="fr-FR" dirty="0"/>
              <a:t> </a:t>
            </a:r>
            <a:r>
              <a:rPr lang="fr-FR" dirty="0" err="1"/>
              <a:t>mainly</a:t>
            </a:r>
            <a:r>
              <a:rPr lang="fr-FR" dirty="0"/>
              <a:t> on the </a:t>
            </a:r>
            <a:r>
              <a:rPr lang="fr-FR" dirty="0" err="1"/>
              <a:t>Cherenkov</a:t>
            </a:r>
            <a:r>
              <a:rPr lang="fr-FR" dirty="0"/>
              <a:t> </a:t>
            </a:r>
            <a:r>
              <a:rPr lang="fr-FR" dirty="0" err="1"/>
              <a:t>Telescope</a:t>
            </a:r>
            <a:r>
              <a:rPr lang="fr-FR" dirty="0"/>
              <a:t> </a:t>
            </a:r>
            <a:r>
              <a:rPr lang="fr-FR" dirty="0" err="1"/>
              <a:t>Array</a:t>
            </a:r>
            <a:endParaRPr lang="fr-FR" dirty="0"/>
          </a:p>
        </p:txBody>
      </p:sp>
    </p:spTree>
    <p:extLst>
      <p:ext uri="{BB962C8B-B14F-4D97-AF65-F5344CB8AC3E}">
        <p14:creationId xmlns:p14="http://schemas.microsoft.com/office/powerpoint/2010/main" val="3461798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45670F1-CE83-AB48-83B8-BB7BEC9A753C}"/>
              </a:ext>
            </a:extLst>
          </p:cNvPr>
          <p:cNvSpPr>
            <a:spLocks noGrp="1"/>
          </p:cNvSpPr>
          <p:nvPr>
            <p:ph idx="1"/>
          </p:nvPr>
        </p:nvSpPr>
        <p:spPr>
          <a:xfrm>
            <a:off x="734833" y="672686"/>
            <a:ext cx="10515600" cy="4351338"/>
          </a:xfrm>
        </p:spPr>
        <p:txBody>
          <a:bodyPr/>
          <a:lstStyle/>
          <a:p>
            <a:r>
              <a:rPr lang="fr-FR" dirty="0" err="1"/>
              <a:t>Raise</a:t>
            </a:r>
            <a:r>
              <a:rPr lang="fr-FR" dirty="0"/>
              <a:t> </a:t>
            </a:r>
            <a:r>
              <a:rPr lang="fr-FR" dirty="0" err="1"/>
              <a:t>your</a:t>
            </a:r>
            <a:r>
              <a:rPr lang="fr-FR" dirty="0"/>
              <a:t> hand if </a:t>
            </a:r>
            <a:r>
              <a:rPr lang="fr-FR" dirty="0" err="1"/>
              <a:t>you</a:t>
            </a:r>
            <a:r>
              <a:rPr lang="fr-FR" dirty="0"/>
              <a:t> have </a:t>
            </a:r>
            <a:r>
              <a:rPr lang="fr-FR" b="1" dirty="0" err="1"/>
              <a:t>used</a:t>
            </a:r>
            <a:r>
              <a:rPr lang="fr-FR" dirty="0"/>
              <a:t> a </a:t>
            </a:r>
            <a:r>
              <a:rPr lang="fr-FR" dirty="0" err="1"/>
              <a:t>Jupyter</a:t>
            </a:r>
            <a:r>
              <a:rPr lang="fr-FR" dirty="0"/>
              <a:t> Notebook</a:t>
            </a:r>
          </a:p>
          <a:p>
            <a:endParaRPr lang="fr-FR" dirty="0"/>
          </a:p>
          <a:p>
            <a:endParaRPr lang="fr-FR" dirty="0"/>
          </a:p>
        </p:txBody>
      </p:sp>
      <p:pic>
        <p:nvPicPr>
          <p:cNvPr id="4" name="Picture 5" descr="jupyter notebook showing visualization">
            <a:extLst>
              <a:ext uri="{FF2B5EF4-FFF2-40B4-BE49-F238E27FC236}">
                <a16:creationId xmlns:a16="http://schemas.microsoft.com/office/drawing/2014/main" id="{F400BF10-8726-8746-A067-F0F01A870B1A}"/>
              </a:ext>
            </a:extLst>
          </p:cNvPr>
          <p:cNvPicPr>
            <a:picLocks noChangeAspect="1"/>
          </p:cNvPicPr>
          <p:nvPr/>
        </p:nvPicPr>
        <p:blipFill>
          <a:blip r:embed="rId2"/>
          <a:stretch>
            <a:fillRect/>
          </a:stretch>
        </p:blipFill>
        <p:spPr>
          <a:xfrm>
            <a:off x="5159320" y="2003729"/>
            <a:ext cx="7032680" cy="4854271"/>
          </a:xfrm>
          <a:prstGeom prst="rect">
            <a:avLst/>
          </a:prstGeom>
        </p:spPr>
      </p:pic>
      <p:sp>
        <p:nvSpPr>
          <p:cNvPr id="2" name="ZoneTexte 1">
            <a:extLst>
              <a:ext uri="{FF2B5EF4-FFF2-40B4-BE49-F238E27FC236}">
                <a16:creationId xmlns:a16="http://schemas.microsoft.com/office/drawing/2014/main" id="{6BC47DA6-71C8-0440-95B3-0D5F1BF009AB}"/>
              </a:ext>
            </a:extLst>
          </p:cNvPr>
          <p:cNvSpPr txBox="1"/>
          <p:nvPr/>
        </p:nvSpPr>
        <p:spPr>
          <a:xfrm>
            <a:off x="580445" y="2003729"/>
            <a:ext cx="3522428" cy="3416320"/>
          </a:xfrm>
          <a:prstGeom prst="rect">
            <a:avLst/>
          </a:prstGeom>
          <a:noFill/>
        </p:spPr>
        <p:txBody>
          <a:bodyPr wrap="square" rtlCol="0">
            <a:spAutoFit/>
          </a:bodyPr>
          <a:lstStyle/>
          <a:p>
            <a:r>
              <a:rPr lang="fr-FR" sz="2400" dirty="0"/>
              <a:t>Good for:</a:t>
            </a:r>
          </a:p>
          <a:p>
            <a:pPr marL="285750" indent="-285750">
              <a:buFont typeface="Arial" panose="020B0604020202020204" pitchFamily="34" charset="0"/>
              <a:buChar char="•"/>
            </a:pPr>
            <a:r>
              <a:rPr lang="fr-FR" sz="2400" dirty="0"/>
              <a:t>Exploration of data</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Exploration of </a:t>
            </a:r>
            <a:r>
              <a:rPr lang="fr-FR" sz="2400" dirty="0" err="1"/>
              <a:t>algorithms</a:t>
            </a:r>
            <a:r>
              <a:rPr lang="fr-FR" sz="2400" dirty="0"/>
              <a:t>, </a:t>
            </a:r>
            <a:r>
              <a:rPr lang="fr-FR" sz="2400" dirty="0" err="1"/>
              <a:t>libraries</a:t>
            </a:r>
            <a:endParaRPr lang="fr-FR" sz="2400" dirty="0"/>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Document </a:t>
            </a:r>
            <a:r>
              <a:rPr lang="fr-FR" sz="2400" dirty="0" err="1"/>
              <a:t>what</a:t>
            </a:r>
            <a:r>
              <a:rPr lang="fr-FR" sz="2400" dirty="0"/>
              <a:t> </a:t>
            </a:r>
            <a:r>
              <a:rPr lang="fr-FR" sz="2400" dirty="0" err="1"/>
              <a:t>you</a:t>
            </a:r>
            <a:r>
              <a:rPr lang="fr-FR" sz="2400" dirty="0"/>
              <a:t> do</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err="1"/>
              <a:t>Visualize</a:t>
            </a:r>
            <a:r>
              <a:rPr lang="fr-FR" sz="2400" dirty="0"/>
              <a:t> </a:t>
            </a:r>
            <a:r>
              <a:rPr lang="fr-FR" sz="2400" dirty="0" err="1"/>
              <a:t>results</a:t>
            </a:r>
            <a:endParaRPr lang="fr-FR" sz="2400" dirty="0"/>
          </a:p>
        </p:txBody>
      </p:sp>
    </p:spTree>
    <p:extLst>
      <p:ext uri="{BB962C8B-B14F-4D97-AF65-F5344CB8AC3E}">
        <p14:creationId xmlns:p14="http://schemas.microsoft.com/office/powerpoint/2010/main" val="1957721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06C8EC-BEAC-5E45-8390-6ED35237F431}"/>
              </a:ext>
            </a:extLst>
          </p:cNvPr>
          <p:cNvSpPr>
            <a:spLocks noGrp="1"/>
          </p:cNvSpPr>
          <p:nvPr>
            <p:ph type="title"/>
          </p:nvPr>
        </p:nvSpPr>
        <p:spPr/>
        <p:txBody>
          <a:bodyPr/>
          <a:lstStyle/>
          <a:p>
            <a:r>
              <a:rPr lang="fr-FR" dirty="0"/>
              <a:t>How to</a:t>
            </a:r>
          </a:p>
        </p:txBody>
      </p:sp>
      <p:sp>
        <p:nvSpPr>
          <p:cNvPr id="3" name="Espace réservé du contenu 2">
            <a:extLst>
              <a:ext uri="{FF2B5EF4-FFF2-40B4-BE49-F238E27FC236}">
                <a16:creationId xmlns:a16="http://schemas.microsoft.com/office/drawing/2014/main" id="{E94A87F7-6E56-AA47-8399-BBFC374FACFB}"/>
              </a:ext>
            </a:extLst>
          </p:cNvPr>
          <p:cNvSpPr>
            <a:spLocks noGrp="1"/>
          </p:cNvSpPr>
          <p:nvPr>
            <p:ph idx="1"/>
          </p:nvPr>
        </p:nvSpPr>
        <p:spPr/>
        <p:txBody>
          <a:bodyPr/>
          <a:lstStyle/>
          <a:p>
            <a:r>
              <a:rPr lang="fr-FR" dirty="0"/>
              <a:t>Online: </a:t>
            </a:r>
            <a:r>
              <a:rPr lang="fr-FR" dirty="0" err="1"/>
              <a:t>google</a:t>
            </a:r>
            <a:r>
              <a:rPr lang="fr-FR" dirty="0"/>
              <a:t> </a:t>
            </a:r>
            <a:r>
              <a:rPr lang="fr-FR" dirty="0" err="1"/>
              <a:t>colab</a:t>
            </a:r>
            <a:r>
              <a:rPr lang="fr-FR" dirty="0"/>
              <a:t>, </a:t>
            </a:r>
            <a:r>
              <a:rPr lang="fr-FR" dirty="0" err="1"/>
              <a:t>mybinder.org</a:t>
            </a:r>
            <a:r>
              <a:rPr lang="fr-FR" dirty="0"/>
              <a:t>, </a:t>
            </a:r>
            <a:r>
              <a:rPr lang="fr-FR" dirty="0" err="1"/>
              <a:t>deepnote.com</a:t>
            </a:r>
            <a:endParaRPr lang="fr-FR" dirty="0"/>
          </a:p>
          <a:p>
            <a:endParaRPr lang="fr-FR" dirty="0"/>
          </a:p>
          <a:p>
            <a:r>
              <a:rPr lang="fr-FR" dirty="0"/>
              <a:t>On a distant server, </a:t>
            </a:r>
            <a:r>
              <a:rPr lang="fr-FR" dirty="0" err="1"/>
              <a:t>e.g</a:t>
            </a:r>
            <a:r>
              <a:rPr lang="fr-FR" dirty="0"/>
              <a:t>. MUST</a:t>
            </a:r>
          </a:p>
          <a:p>
            <a:endParaRPr lang="fr-FR" dirty="0"/>
          </a:p>
          <a:p>
            <a:r>
              <a:rPr lang="fr-FR" dirty="0"/>
              <a:t>On </a:t>
            </a:r>
            <a:r>
              <a:rPr lang="fr-FR" dirty="0" err="1"/>
              <a:t>your</a:t>
            </a:r>
            <a:r>
              <a:rPr lang="fr-FR" dirty="0"/>
              <a:t> </a:t>
            </a:r>
            <a:r>
              <a:rPr lang="fr-FR" dirty="0" err="1"/>
              <a:t>own</a:t>
            </a:r>
            <a:r>
              <a:rPr lang="fr-FR" dirty="0"/>
              <a:t> laptop / computer</a:t>
            </a:r>
          </a:p>
          <a:p>
            <a:pPr lvl="1"/>
            <a:r>
              <a:rPr lang="fr-FR" dirty="0"/>
              <a:t>Install !</a:t>
            </a:r>
          </a:p>
          <a:p>
            <a:pPr lvl="1"/>
            <a:r>
              <a:rPr lang="fr-FR" dirty="0" err="1"/>
              <a:t>Conda</a:t>
            </a:r>
            <a:r>
              <a:rPr lang="fr-FR" dirty="0"/>
              <a:t> </a:t>
            </a:r>
            <a:r>
              <a:rPr lang="fr-FR" dirty="0" err="1"/>
              <a:t>environments</a:t>
            </a:r>
            <a:endParaRPr lang="fr-FR" dirty="0"/>
          </a:p>
        </p:txBody>
      </p:sp>
    </p:spTree>
    <p:extLst>
      <p:ext uri="{BB962C8B-B14F-4D97-AF65-F5344CB8AC3E}">
        <p14:creationId xmlns:p14="http://schemas.microsoft.com/office/powerpoint/2010/main" val="833181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C2EDB7-3689-8D4C-A226-D2EC700382DC}"/>
              </a:ext>
            </a:extLst>
          </p:cNvPr>
          <p:cNvSpPr txBox="1">
            <a:spLocks/>
          </p:cNvSpPr>
          <p:nvPr/>
        </p:nvSpPr>
        <p:spPr>
          <a:xfrm>
            <a:off x="838200" y="365126"/>
            <a:ext cx="10515600" cy="667516"/>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1"/>
            <a:r>
              <a:rPr lang="fr-FR" sz="2800" kern="0" dirty="0" err="1"/>
              <a:t>Acquiring</a:t>
            </a:r>
            <a:r>
              <a:rPr lang="fr-FR" sz="2800" kern="0" dirty="0"/>
              <a:t> Data</a:t>
            </a:r>
            <a:endParaRPr lang="en-US" sz="2800" kern="0" dirty="0"/>
          </a:p>
        </p:txBody>
      </p:sp>
      <p:pic>
        <p:nvPicPr>
          <p:cNvPr id="3" name="Image 2">
            <a:extLst>
              <a:ext uri="{FF2B5EF4-FFF2-40B4-BE49-F238E27FC236}">
                <a16:creationId xmlns:a16="http://schemas.microsoft.com/office/drawing/2014/main" id="{2903D5CD-A1CF-A04C-9851-CA4F76E821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584" y="1834175"/>
            <a:ext cx="1286556" cy="1286556"/>
          </a:xfrm>
          <a:prstGeom prst="rect">
            <a:avLst/>
          </a:prstGeom>
        </p:spPr>
      </p:pic>
      <p:pic>
        <p:nvPicPr>
          <p:cNvPr id="4" name="Image 3">
            <a:extLst>
              <a:ext uri="{FF2B5EF4-FFF2-40B4-BE49-F238E27FC236}">
                <a16:creationId xmlns:a16="http://schemas.microsoft.com/office/drawing/2014/main" id="{612F60AF-8363-3B44-8AF2-CBC7927FD471}"/>
              </a:ext>
            </a:extLst>
          </p:cNvPr>
          <p:cNvPicPr>
            <a:picLocks noChangeAspect="1"/>
          </p:cNvPicPr>
          <p:nvPr/>
        </p:nvPicPr>
        <p:blipFill>
          <a:blip r:embed="rId3"/>
          <a:stretch>
            <a:fillRect/>
          </a:stretch>
        </p:blipFill>
        <p:spPr>
          <a:xfrm>
            <a:off x="2940911" y="1762430"/>
            <a:ext cx="1509169" cy="1573530"/>
          </a:xfrm>
          <a:prstGeom prst="rect">
            <a:avLst/>
          </a:prstGeom>
        </p:spPr>
      </p:pic>
      <p:pic>
        <p:nvPicPr>
          <p:cNvPr id="5" name="Image 4">
            <a:extLst>
              <a:ext uri="{FF2B5EF4-FFF2-40B4-BE49-F238E27FC236}">
                <a16:creationId xmlns:a16="http://schemas.microsoft.com/office/drawing/2014/main" id="{15DF1BA7-6D79-A647-82E0-312B935AAC61}"/>
              </a:ext>
            </a:extLst>
          </p:cNvPr>
          <p:cNvPicPr>
            <a:picLocks noChangeAspect="1"/>
          </p:cNvPicPr>
          <p:nvPr/>
        </p:nvPicPr>
        <p:blipFill>
          <a:blip r:embed="rId4"/>
          <a:stretch>
            <a:fillRect/>
          </a:stretch>
        </p:blipFill>
        <p:spPr>
          <a:xfrm>
            <a:off x="1125584" y="3429000"/>
            <a:ext cx="1286556" cy="2198476"/>
          </a:xfrm>
          <a:prstGeom prst="rect">
            <a:avLst/>
          </a:prstGeom>
        </p:spPr>
      </p:pic>
      <p:pic>
        <p:nvPicPr>
          <p:cNvPr id="6" name="Image 5">
            <a:extLst>
              <a:ext uri="{FF2B5EF4-FFF2-40B4-BE49-F238E27FC236}">
                <a16:creationId xmlns:a16="http://schemas.microsoft.com/office/drawing/2014/main" id="{C87B0DB5-F1B5-394D-8B4E-8A48DAFE2206}"/>
              </a:ext>
            </a:extLst>
          </p:cNvPr>
          <p:cNvPicPr>
            <a:picLocks noChangeAspect="1"/>
          </p:cNvPicPr>
          <p:nvPr/>
        </p:nvPicPr>
        <p:blipFill>
          <a:blip r:embed="rId5"/>
          <a:stretch>
            <a:fillRect/>
          </a:stretch>
        </p:blipFill>
        <p:spPr>
          <a:xfrm>
            <a:off x="2940911" y="3429000"/>
            <a:ext cx="1509169" cy="2085975"/>
          </a:xfrm>
          <a:prstGeom prst="rect">
            <a:avLst/>
          </a:prstGeom>
        </p:spPr>
      </p:pic>
      <p:pic>
        <p:nvPicPr>
          <p:cNvPr id="7" name="Image 6">
            <a:extLst>
              <a:ext uri="{FF2B5EF4-FFF2-40B4-BE49-F238E27FC236}">
                <a16:creationId xmlns:a16="http://schemas.microsoft.com/office/drawing/2014/main" id="{901B0DB5-C7AD-8946-96B6-22513A7F3F68}"/>
              </a:ext>
            </a:extLst>
          </p:cNvPr>
          <p:cNvPicPr>
            <a:picLocks noChangeAspect="1"/>
          </p:cNvPicPr>
          <p:nvPr/>
        </p:nvPicPr>
        <p:blipFill>
          <a:blip r:embed="rId6"/>
          <a:stretch>
            <a:fillRect/>
          </a:stretch>
        </p:blipFill>
        <p:spPr>
          <a:xfrm>
            <a:off x="4877070" y="3429000"/>
            <a:ext cx="2219325" cy="2028825"/>
          </a:xfrm>
          <a:prstGeom prst="rect">
            <a:avLst/>
          </a:prstGeom>
        </p:spPr>
      </p:pic>
      <p:pic>
        <p:nvPicPr>
          <p:cNvPr id="8" name="Image 7">
            <a:extLst>
              <a:ext uri="{FF2B5EF4-FFF2-40B4-BE49-F238E27FC236}">
                <a16:creationId xmlns:a16="http://schemas.microsoft.com/office/drawing/2014/main" id="{18831AD5-A365-BE4F-8C67-37AEB04710A3}"/>
              </a:ext>
            </a:extLst>
          </p:cNvPr>
          <p:cNvPicPr>
            <a:picLocks noChangeAspect="1"/>
          </p:cNvPicPr>
          <p:nvPr/>
        </p:nvPicPr>
        <p:blipFill>
          <a:blip r:embed="rId7"/>
          <a:stretch>
            <a:fillRect/>
          </a:stretch>
        </p:blipFill>
        <p:spPr>
          <a:xfrm>
            <a:off x="5022395" y="1834173"/>
            <a:ext cx="1928677" cy="1430043"/>
          </a:xfrm>
          <a:prstGeom prst="rect">
            <a:avLst/>
          </a:prstGeom>
        </p:spPr>
      </p:pic>
      <p:pic>
        <p:nvPicPr>
          <p:cNvPr id="9" name="Image 8">
            <a:extLst>
              <a:ext uri="{FF2B5EF4-FFF2-40B4-BE49-F238E27FC236}">
                <a16:creationId xmlns:a16="http://schemas.microsoft.com/office/drawing/2014/main" id="{03A8AD0B-86FC-1842-A9FA-5B943B20C7E6}"/>
              </a:ext>
            </a:extLst>
          </p:cNvPr>
          <p:cNvPicPr>
            <a:picLocks noChangeAspect="1"/>
          </p:cNvPicPr>
          <p:nvPr/>
        </p:nvPicPr>
        <p:blipFill>
          <a:blip r:embed="rId8"/>
          <a:stretch>
            <a:fillRect/>
          </a:stretch>
        </p:blipFill>
        <p:spPr>
          <a:xfrm>
            <a:off x="7668710" y="1834173"/>
            <a:ext cx="1658170" cy="1501787"/>
          </a:xfrm>
          <a:prstGeom prst="rect">
            <a:avLst/>
          </a:prstGeom>
        </p:spPr>
      </p:pic>
      <p:pic>
        <p:nvPicPr>
          <p:cNvPr id="10" name="Image 9">
            <a:extLst>
              <a:ext uri="{FF2B5EF4-FFF2-40B4-BE49-F238E27FC236}">
                <a16:creationId xmlns:a16="http://schemas.microsoft.com/office/drawing/2014/main" id="{22F01350-6C2C-2B43-ACAC-E358F770FA9C}"/>
              </a:ext>
            </a:extLst>
          </p:cNvPr>
          <p:cNvPicPr>
            <a:picLocks noChangeAspect="1"/>
          </p:cNvPicPr>
          <p:nvPr/>
        </p:nvPicPr>
        <p:blipFill>
          <a:blip r:embed="rId9"/>
          <a:stretch>
            <a:fillRect/>
          </a:stretch>
        </p:blipFill>
        <p:spPr>
          <a:xfrm>
            <a:off x="7668711" y="3768159"/>
            <a:ext cx="1658170" cy="1489011"/>
          </a:xfrm>
          <a:prstGeom prst="rect">
            <a:avLst/>
          </a:prstGeom>
        </p:spPr>
      </p:pic>
      <p:pic>
        <p:nvPicPr>
          <p:cNvPr id="11" name="Image 10">
            <a:extLst>
              <a:ext uri="{FF2B5EF4-FFF2-40B4-BE49-F238E27FC236}">
                <a16:creationId xmlns:a16="http://schemas.microsoft.com/office/drawing/2014/main" id="{08812428-87EB-1D4E-8EB1-716F45DA6947}"/>
              </a:ext>
            </a:extLst>
          </p:cNvPr>
          <p:cNvPicPr>
            <a:picLocks noChangeAspect="1"/>
          </p:cNvPicPr>
          <p:nvPr/>
        </p:nvPicPr>
        <p:blipFill>
          <a:blip r:embed="rId10"/>
          <a:stretch>
            <a:fillRect/>
          </a:stretch>
        </p:blipFill>
        <p:spPr>
          <a:xfrm>
            <a:off x="10582904" y="1834173"/>
            <a:ext cx="1074013" cy="1074013"/>
          </a:xfrm>
          <a:prstGeom prst="rect">
            <a:avLst/>
          </a:prstGeom>
        </p:spPr>
      </p:pic>
      <p:pic>
        <p:nvPicPr>
          <p:cNvPr id="12" name="Image 11">
            <a:extLst>
              <a:ext uri="{FF2B5EF4-FFF2-40B4-BE49-F238E27FC236}">
                <a16:creationId xmlns:a16="http://schemas.microsoft.com/office/drawing/2014/main" id="{46FC5D98-3B2B-4B47-9227-144C816E6DAF}"/>
              </a:ext>
            </a:extLst>
          </p:cNvPr>
          <p:cNvPicPr>
            <a:picLocks noChangeAspect="1"/>
          </p:cNvPicPr>
          <p:nvPr/>
        </p:nvPicPr>
        <p:blipFill>
          <a:blip r:embed="rId11"/>
          <a:stretch>
            <a:fillRect/>
          </a:stretch>
        </p:blipFill>
        <p:spPr>
          <a:xfrm>
            <a:off x="10422995" y="3264216"/>
            <a:ext cx="1393830" cy="1393830"/>
          </a:xfrm>
          <a:prstGeom prst="rect">
            <a:avLst/>
          </a:prstGeom>
        </p:spPr>
      </p:pic>
      <p:sp>
        <p:nvSpPr>
          <p:cNvPr id="13" name="ZoneTexte 12">
            <a:extLst>
              <a:ext uri="{FF2B5EF4-FFF2-40B4-BE49-F238E27FC236}">
                <a16:creationId xmlns:a16="http://schemas.microsoft.com/office/drawing/2014/main" id="{B68FA5A5-876A-1B4B-AE9C-AB067D6EEE17}"/>
              </a:ext>
            </a:extLst>
          </p:cNvPr>
          <p:cNvSpPr txBox="1"/>
          <p:nvPr/>
        </p:nvSpPr>
        <p:spPr>
          <a:xfrm>
            <a:off x="5265420" y="1248741"/>
            <a:ext cx="1287780" cy="369332"/>
          </a:xfrm>
          <a:prstGeom prst="rect">
            <a:avLst/>
          </a:prstGeom>
          <a:noFill/>
        </p:spPr>
        <p:txBody>
          <a:bodyPr wrap="square" rtlCol="0">
            <a:spAutoFit/>
          </a:bodyPr>
          <a:lstStyle/>
          <a:p>
            <a:r>
              <a:rPr lang="fr-FR" dirty="0"/>
              <a:t>SQL DB</a:t>
            </a:r>
            <a:endParaRPr lang="en-US" dirty="0"/>
          </a:p>
        </p:txBody>
      </p:sp>
      <p:sp>
        <p:nvSpPr>
          <p:cNvPr id="14" name="ZoneTexte 13">
            <a:extLst>
              <a:ext uri="{FF2B5EF4-FFF2-40B4-BE49-F238E27FC236}">
                <a16:creationId xmlns:a16="http://schemas.microsoft.com/office/drawing/2014/main" id="{73565213-8783-0349-B91F-323193C2E7CA}"/>
              </a:ext>
            </a:extLst>
          </p:cNvPr>
          <p:cNvSpPr txBox="1"/>
          <p:nvPr/>
        </p:nvSpPr>
        <p:spPr>
          <a:xfrm>
            <a:off x="7853905" y="1248741"/>
            <a:ext cx="1287780" cy="369332"/>
          </a:xfrm>
          <a:prstGeom prst="rect">
            <a:avLst/>
          </a:prstGeom>
          <a:noFill/>
        </p:spPr>
        <p:txBody>
          <a:bodyPr wrap="square" rtlCol="0">
            <a:spAutoFit/>
          </a:bodyPr>
          <a:lstStyle/>
          <a:p>
            <a:r>
              <a:rPr lang="fr-FR" dirty="0"/>
              <a:t>NOSQL DB</a:t>
            </a:r>
            <a:endParaRPr lang="en-US" dirty="0"/>
          </a:p>
        </p:txBody>
      </p:sp>
      <p:sp>
        <p:nvSpPr>
          <p:cNvPr id="15" name="ZoneTexte 14">
            <a:extLst>
              <a:ext uri="{FF2B5EF4-FFF2-40B4-BE49-F238E27FC236}">
                <a16:creationId xmlns:a16="http://schemas.microsoft.com/office/drawing/2014/main" id="{A14F99CA-DDB6-F64C-B306-0FEC2AC51DAE}"/>
              </a:ext>
            </a:extLst>
          </p:cNvPr>
          <p:cNvSpPr txBox="1"/>
          <p:nvPr/>
        </p:nvSpPr>
        <p:spPr>
          <a:xfrm>
            <a:off x="10455315" y="1248741"/>
            <a:ext cx="1287780" cy="369332"/>
          </a:xfrm>
          <a:prstGeom prst="rect">
            <a:avLst/>
          </a:prstGeom>
          <a:noFill/>
        </p:spPr>
        <p:txBody>
          <a:bodyPr wrap="square" rtlCol="0">
            <a:spAutoFit/>
          </a:bodyPr>
          <a:lstStyle/>
          <a:p>
            <a:r>
              <a:rPr lang="fr-FR" dirty="0"/>
              <a:t>Files</a:t>
            </a:r>
            <a:endParaRPr lang="en-US" dirty="0"/>
          </a:p>
        </p:txBody>
      </p:sp>
    </p:spTree>
    <p:extLst>
      <p:ext uri="{BB962C8B-B14F-4D97-AF65-F5344CB8AC3E}">
        <p14:creationId xmlns:p14="http://schemas.microsoft.com/office/powerpoint/2010/main" val="2882367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70837-2912-4BCE-B8C3-1E3F485FD446}"/>
              </a:ext>
            </a:extLst>
          </p:cNvPr>
          <p:cNvSpPr>
            <a:spLocks noGrp="1"/>
          </p:cNvSpPr>
          <p:nvPr>
            <p:ph type="title"/>
          </p:nvPr>
        </p:nvSpPr>
        <p:spPr/>
        <p:txBody>
          <a:bodyPr/>
          <a:lstStyle/>
          <a:p>
            <a:r>
              <a:rPr lang="en-US" dirty="0">
                <a:cs typeface="Calibri Light"/>
              </a:rPr>
              <a:t>Data formats</a:t>
            </a:r>
            <a:endParaRPr lang="en-US" dirty="0"/>
          </a:p>
        </p:txBody>
      </p:sp>
      <p:sp>
        <p:nvSpPr>
          <p:cNvPr id="3" name="Content Placeholder 2">
            <a:extLst>
              <a:ext uri="{FF2B5EF4-FFF2-40B4-BE49-F238E27FC236}">
                <a16:creationId xmlns:a16="http://schemas.microsoft.com/office/drawing/2014/main" id="{00BE4C77-0A73-49B2-81D1-823AF169CCC4}"/>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US" dirty="0">
                <a:cs typeface="Calibri"/>
              </a:rPr>
              <a:t>Examples of data formats. Structured vs unstructured.</a:t>
            </a:r>
          </a:p>
          <a:p>
            <a:endParaRPr lang="en-US" dirty="0">
              <a:cs typeface="Calibri"/>
            </a:endParaRPr>
          </a:p>
          <a:p>
            <a:r>
              <a:rPr lang="en-US" dirty="0">
                <a:cs typeface="Calibri"/>
              </a:rPr>
              <a:t>CSV</a:t>
            </a:r>
            <a:endParaRPr lang="en-US" dirty="0"/>
          </a:p>
          <a:p>
            <a:pPr lvl="1"/>
            <a:r>
              <a:rPr lang="en-US" dirty="0">
                <a:cs typeface="Calibri"/>
              </a:rPr>
              <a:t>Excel</a:t>
            </a:r>
          </a:p>
          <a:p>
            <a:r>
              <a:rPr lang="en-US" dirty="0">
                <a:cs typeface="Calibri"/>
              </a:rPr>
              <a:t>JSON</a:t>
            </a:r>
          </a:p>
          <a:p>
            <a:r>
              <a:rPr lang="en-US" dirty="0">
                <a:cs typeface="Calibri"/>
              </a:rPr>
              <a:t>XML</a:t>
            </a:r>
          </a:p>
          <a:p>
            <a:r>
              <a:rPr lang="en-US" dirty="0">
                <a:cs typeface="Calibri"/>
              </a:rPr>
              <a:t>Unstructured text (i.e. txt)</a:t>
            </a:r>
          </a:p>
          <a:p>
            <a:r>
              <a:rPr lang="en-US" dirty="0">
                <a:cs typeface="Calibri"/>
              </a:rPr>
              <a:t>Images (i.e. </a:t>
            </a:r>
            <a:r>
              <a:rPr lang="en-US" dirty="0" err="1">
                <a:cs typeface="Calibri"/>
              </a:rPr>
              <a:t>png</a:t>
            </a:r>
            <a:r>
              <a:rPr lang="en-US" dirty="0">
                <a:cs typeface="Calibri"/>
              </a:rPr>
              <a:t>, jpg, bmp, </a:t>
            </a:r>
            <a:r>
              <a:rPr lang="en-US" dirty="0" err="1">
                <a:cs typeface="Calibri"/>
              </a:rPr>
              <a:t>svg</a:t>
            </a:r>
            <a:r>
              <a:rPr lang="en-US" dirty="0">
                <a:cs typeface="Calibri"/>
              </a:rPr>
              <a:t>)</a:t>
            </a:r>
          </a:p>
          <a:p>
            <a:r>
              <a:rPr lang="en-US" dirty="0">
                <a:cs typeface="Calibri"/>
              </a:rPr>
              <a:t>Sound (i.e. mp3, wav)</a:t>
            </a:r>
          </a:p>
          <a:p>
            <a:r>
              <a:rPr lang="en-US" dirty="0">
                <a:cs typeface="Calibri"/>
              </a:rPr>
              <a:t>Images + sound: video</a:t>
            </a:r>
          </a:p>
        </p:txBody>
      </p:sp>
      <p:sp>
        <p:nvSpPr>
          <p:cNvPr id="5" name="Right Brace 4">
            <a:extLst>
              <a:ext uri="{FF2B5EF4-FFF2-40B4-BE49-F238E27FC236}">
                <a16:creationId xmlns:a16="http://schemas.microsoft.com/office/drawing/2014/main" id="{730BB0B3-3D84-4A2A-81D1-58F447139E85}"/>
              </a:ext>
            </a:extLst>
          </p:cNvPr>
          <p:cNvSpPr/>
          <p:nvPr/>
        </p:nvSpPr>
        <p:spPr>
          <a:xfrm>
            <a:off x="4781824" y="2605178"/>
            <a:ext cx="457372" cy="210772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EEDFD273-63E1-4A34-B3D1-E0B236FDC808}"/>
              </a:ext>
            </a:extLst>
          </p:cNvPr>
          <p:cNvSpPr txBox="1"/>
          <p:nvPr/>
        </p:nvSpPr>
        <p:spPr>
          <a:xfrm>
            <a:off x="5357005" y="3437625"/>
            <a:ext cx="6855123"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Plain text; how your data often is provided to you</a:t>
            </a:r>
            <a:endParaRPr lang="en-US"/>
          </a:p>
        </p:txBody>
      </p:sp>
    </p:spTree>
    <p:extLst>
      <p:ext uri="{BB962C8B-B14F-4D97-AF65-F5344CB8AC3E}">
        <p14:creationId xmlns:p14="http://schemas.microsoft.com/office/powerpoint/2010/main" val="2310640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70837-2912-4BCE-B8C3-1E3F485FD446}"/>
              </a:ext>
            </a:extLst>
          </p:cNvPr>
          <p:cNvSpPr>
            <a:spLocks noGrp="1"/>
          </p:cNvSpPr>
          <p:nvPr>
            <p:ph type="title"/>
          </p:nvPr>
        </p:nvSpPr>
        <p:spPr/>
        <p:txBody>
          <a:bodyPr/>
          <a:lstStyle/>
          <a:p>
            <a:r>
              <a:rPr lang="en-US" dirty="0">
                <a:cs typeface="Calibri Light"/>
              </a:rPr>
              <a:t>Data formats - tables</a:t>
            </a:r>
            <a:endParaRPr lang="en-US" dirty="0"/>
          </a:p>
        </p:txBody>
      </p:sp>
      <p:pic>
        <p:nvPicPr>
          <p:cNvPr id="8" name="Picture 10" descr="web table">
            <a:extLst>
              <a:ext uri="{FF2B5EF4-FFF2-40B4-BE49-F238E27FC236}">
                <a16:creationId xmlns:a16="http://schemas.microsoft.com/office/drawing/2014/main" id="{F3E8016C-70E3-D648-8B85-969801C2DC2D}"/>
              </a:ext>
            </a:extLst>
          </p:cNvPr>
          <p:cNvPicPr>
            <a:picLocks noChangeAspect="1"/>
          </p:cNvPicPr>
          <p:nvPr/>
        </p:nvPicPr>
        <p:blipFill>
          <a:blip r:embed="rId3"/>
          <a:stretch>
            <a:fillRect/>
          </a:stretch>
        </p:blipFill>
        <p:spPr>
          <a:xfrm>
            <a:off x="13483" y="3492704"/>
            <a:ext cx="6991619" cy="3190366"/>
          </a:xfrm>
          <a:prstGeom prst="rect">
            <a:avLst/>
          </a:prstGeom>
        </p:spPr>
      </p:pic>
      <p:pic>
        <p:nvPicPr>
          <p:cNvPr id="9" name="Picture 8" descr="excel file">
            <a:extLst>
              <a:ext uri="{FF2B5EF4-FFF2-40B4-BE49-F238E27FC236}">
                <a16:creationId xmlns:a16="http://schemas.microsoft.com/office/drawing/2014/main" id="{6BF22F63-297B-CB46-93BB-D978625B9297}"/>
              </a:ext>
            </a:extLst>
          </p:cNvPr>
          <p:cNvPicPr>
            <a:picLocks noGrp="1" noChangeAspect="1"/>
          </p:cNvPicPr>
          <p:nvPr>
            <p:ph idx="1"/>
          </p:nvPr>
        </p:nvPicPr>
        <p:blipFill>
          <a:blip r:embed="rId4"/>
          <a:stretch>
            <a:fillRect/>
          </a:stretch>
        </p:blipFill>
        <p:spPr>
          <a:xfrm>
            <a:off x="7076661" y="682564"/>
            <a:ext cx="5035826" cy="4289644"/>
          </a:xfrm>
          <a:prstGeom prst="rect">
            <a:avLst/>
          </a:prstGeom>
        </p:spPr>
      </p:pic>
    </p:spTree>
    <p:extLst>
      <p:ext uri="{BB962C8B-B14F-4D97-AF65-F5344CB8AC3E}">
        <p14:creationId xmlns:p14="http://schemas.microsoft.com/office/powerpoint/2010/main" val="2854136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3BFF259-078F-054A-BD3B-48649E8B66AD}"/>
              </a:ext>
            </a:extLst>
          </p:cNvPr>
          <p:cNvPicPr>
            <a:picLocks noChangeAspect="1"/>
          </p:cNvPicPr>
          <p:nvPr/>
        </p:nvPicPr>
        <p:blipFill>
          <a:blip r:embed="rId2"/>
          <a:stretch>
            <a:fillRect/>
          </a:stretch>
        </p:blipFill>
        <p:spPr>
          <a:xfrm>
            <a:off x="452336" y="2107838"/>
            <a:ext cx="3314724" cy="2037805"/>
          </a:xfrm>
          <a:prstGeom prst="rect">
            <a:avLst/>
          </a:prstGeom>
        </p:spPr>
      </p:pic>
      <p:sp>
        <p:nvSpPr>
          <p:cNvPr id="3" name="Nuage 2">
            <a:extLst>
              <a:ext uri="{FF2B5EF4-FFF2-40B4-BE49-F238E27FC236}">
                <a16:creationId xmlns:a16="http://schemas.microsoft.com/office/drawing/2014/main" id="{A6B210A8-E2EF-1F44-91AE-035D745D9299}"/>
              </a:ext>
            </a:extLst>
          </p:cNvPr>
          <p:cNvSpPr/>
          <p:nvPr/>
        </p:nvSpPr>
        <p:spPr>
          <a:xfrm>
            <a:off x="8365850" y="1939109"/>
            <a:ext cx="2708550" cy="203853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Insight/intuition</a:t>
            </a:r>
            <a:endParaRPr lang="en-US" dirty="0"/>
          </a:p>
        </p:txBody>
      </p:sp>
      <p:sp>
        <p:nvSpPr>
          <p:cNvPr id="4" name="Flèche droite 11">
            <a:extLst>
              <a:ext uri="{FF2B5EF4-FFF2-40B4-BE49-F238E27FC236}">
                <a16:creationId xmlns:a16="http://schemas.microsoft.com/office/drawing/2014/main" id="{07B208EA-3C9E-884D-B864-61B982791F68}"/>
              </a:ext>
            </a:extLst>
          </p:cNvPr>
          <p:cNvSpPr/>
          <p:nvPr/>
        </p:nvSpPr>
        <p:spPr>
          <a:xfrm>
            <a:off x="3832748" y="271569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èche droite 12">
            <a:extLst>
              <a:ext uri="{FF2B5EF4-FFF2-40B4-BE49-F238E27FC236}">
                <a16:creationId xmlns:a16="http://schemas.microsoft.com/office/drawing/2014/main" id="{AB062BD8-C398-7641-9FB1-7DF033D7636D}"/>
              </a:ext>
            </a:extLst>
          </p:cNvPr>
          <p:cNvSpPr/>
          <p:nvPr/>
        </p:nvSpPr>
        <p:spPr>
          <a:xfrm>
            <a:off x="7387442" y="271569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583C7D24-C8FC-E04D-8C82-5B0223AB70CF}"/>
              </a:ext>
            </a:extLst>
          </p:cNvPr>
          <p:cNvPicPr>
            <a:picLocks noChangeAspect="1"/>
          </p:cNvPicPr>
          <p:nvPr/>
        </p:nvPicPr>
        <p:blipFill>
          <a:blip r:embed="rId3"/>
          <a:stretch>
            <a:fillRect/>
          </a:stretch>
        </p:blipFill>
        <p:spPr>
          <a:xfrm>
            <a:off x="1088175" y="4441371"/>
            <a:ext cx="1500033" cy="1456644"/>
          </a:xfrm>
          <a:prstGeom prst="rect">
            <a:avLst/>
          </a:prstGeom>
        </p:spPr>
      </p:pic>
      <p:graphicFrame>
        <p:nvGraphicFramePr>
          <p:cNvPr id="7" name="Diagramme 6">
            <a:extLst>
              <a:ext uri="{FF2B5EF4-FFF2-40B4-BE49-F238E27FC236}">
                <a16:creationId xmlns:a16="http://schemas.microsoft.com/office/drawing/2014/main" id="{B1931A09-8F67-AB4E-B6EF-E0FBB68D5588}"/>
              </a:ext>
            </a:extLst>
          </p:cNvPr>
          <p:cNvGraphicFramePr/>
          <p:nvPr>
            <p:extLst>
              <p:ext uri="{D42A27DB-BD31-4B8C-83A1-F6EECF244321}">
                <p14:modId xmlns:p14="http://schemas.microsoft.com/office/powerpoint/2010/main" val="2601297986"/>
              </p:ext>
            </p:extLst>
          </p:nvPr>
        </p:nvGraphicFramePr>
        <p:xfrm>
          <a:off x="4818248" y="2004300"/>
          <a:ext cx="2569194" cy="19074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Image 7">
            <a:extLst>
              <a:ext uri="{FF2B5EF4-FFF2-40B4-BE49-F238E27FC236}">
                <a16:creationId xmlns:a16="http://schemas.microsoft.com/office/drawing/2014/main" id="{D2B23E70-72B5-A24B-9AC8-283E08BC8550}"/>
              </a:ext>
            </a:extLst>
          </p:cNvPr>
          <p:cNvPicPr>
            <a:picLocks noChangeAspect="1"/>
          </p:cNvPicPr>
          <p:nvPr/>
        </p:nvPicPr>
        <p:blipFill>
          <a:blip r:embed="rId9"/>
          <a:stretch>
            <a:fillRect/>
          </a:stretch>
        </p:blipFill>
        <p:spPr>
          <a:xfrm>
            <a:off x="8714015" y="4145643"/>
            <a:ext cx="1905000" cy="1905000"/>
          </a:xfrm>
          <a:prstGeom prst="rect">
            <a:avLst/>
          </a:prstGeom>
        </p:spPr>
      </p:pic>
      <p:pic>
        <p:nvPicPr>
          <p:cNvPr id="9" name="Image 8">
            <a:extLst>
              <a:ext uri="{FF2B5EF4-FFF2-40B4-BE49-F238E27FC236}">
                <a16:creationId xmlns:a16="http://schemas.microsoft.com/office/drawing/2014/main" id="{EB06B70C-570B-4444-AF84-1F589BA9E49A}"/>
              </a:ext>
            </a:extLst>
          </p:cNvPr>
          <p:cNvPicPr>
            <a:picLocks noChangeAspect="1"/>
          </p:cNvPicPr>
          <p:nvPr/>
        </p:nvPicPr>
        <p:blipFill>
          <a:blip r:embed="rId10"/>
          <a:stretch>
            <a:fillRect/>
          </a:stretch>
        </p:blipFill>
        <p:spPr>
          <a:xfrm>
            <a:off x="5081629" y="4441371"/>
            <a:ext cx="2042432" cy="1475346"/>
          </a:xfrm>
          <a:prstGeom prst="rect">
            <a:avLst/>
          </a:prstGeom>
        </p:spPr>
      </p:pic>
      <p:sp>
        <p:nvSpPr>
          <p:cNvPr id="10" name="Rectangle 9">
            <a:extLst>
              <a:ext uri="{FF2B5EF4-FFF2-40B4-BE49-F238E27FC236}">
                <a16:creationId xmlns:a16="http://schemas.microsoft.com/office/drawing/2014/main" id="{CC81F327-6B1B-7448-B8C2-98DF08EF09F8}"/>
              </a:ext>
            </a:extLst>
          </p:cNvPr>
          <p:cNvSpPr/>
          <p:nvPr/>
        </p:nvSpPr>
        <p:spPr>
          <a:xfrm>
            <a:off x="251586" y="350891"/>
            <a:ext cx="4201143" cy="523220"/>
          </a:xfrm>
          <a:prstGeom prst="rect">
            <a:avLst/>
          </a:prstGeom>
        </p:spPr>
        <p:txBody>
          <a:bodyPr wrap="square">
            <a:spAutoFit/>
          </a:bodyPr>
          <a:lstStyle/>
          <a:p>
            <a:pPr lvl="1"/>
            <a:r>
              <a:rPr lang="en-US" sz="2800" dirty="0"/>
              <a:t>Data science process</a:t>
            </a:r>
          </a:p>
        </p:txBody>
      </p:sp>
      <p:sp>
        <p:nvSpPr>
          <p:cNvPr id="11" name="Flèche courbée vers le haut 10">
            <a:extLst>
              <a:ext uri="{FF2B5EF4-FFF2-40B4-BE49-F238E27FC236}">
                <a16:creationId xmlns:a16="http://schemas.microsoft.com/office/drawing/2014/main" id="{16A5B382-7E46-1649-9542-FA52053A4F0E}"/>
              </a:ext>
            </a:extLst>
          </p:cNvPr>
          <p:cNvSpPr/>
          <p:nvPr/>
        </p:nvSpPr>
        <p:spPr>
          <a:xfrm rot="10800000">
            <a:off x="3352574" y="760366"/>
            <a:ext cx="5951472" cy="115993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545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circle(in)">
                                      <p:cBhvr>
                                        <p:cTn id="3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Graphic spid="7" grpId="0">
        <p:bldAsOne/>
      </p:bldGraphic>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914400" lvl="1" indent="-457200"/>
            <a:r>
              <a:rPr lang="en-US" dirty="0">
                <a:solidFill>
                  <a:schemeClr val="tx1"/>
                </a:solidFill>
              </a:rPr>
              <a:t>3. Data science steps</a:t>
            </a:r>
            <a:br>
              <a:rPr lang="en-US" dirty="0">
                <a:solidFill>
                  <a:schemeClr val="tx1"/>
                </a:solidFill>
              </a:rPr>
            </a:br>
            <a:r>
              <a:rPr lang="en-US" dirty="0">
                <a:solidFill>
                  <a:schemeClr val="tx1"/>
                </a:solidFill>
              </a:rPr>
              <a:t>2. </a:t>
            </a:r>
            <a:r>
              <a:rPr lang="fr-FR" dirty="0" err="1">
                <a:solidFill>
                  <a:schemeClr val="tx1"/>
                </a:solidFill>
              </a:rPr>
              <a:t>Exploring</a:t>
            </a:r>
            <a:r>
              <a:rPr lang="fr-FR" dirty="0">
                <a:solidFill>
                  <a:schemeClr val="tx1"/>
                </a:solidFill>
              </a:rPr>
              <a:t> Data</a:t>
            </a:r>
            <a:br>
              <a:rPr lang="en-US" dirty="0">
                <a:solidFill>
                  <a:schemeClr val="tx1"/>
                </a:solidFill>
              </a:rPr>
            </a:br>
            <a:endParaRPr lang="en-US" dirty="0">
              <a:solidFill>
                <a:schemeClr val="tx1"/>
              </a:solidFill>
            </a:endParaRPr>
          </a:p>
        </p:txBody>
      </p:sp>
      <p:sp>
        <p:nvSpPr>
          <p:cNvPr id="3" name="Espace réservé du contenu 2"/>
          <p:cNvSpPr>
            <a:spLocks noGrp="1"/>
          </p:cNvSpPr>
          <p:nvPr>
            <p:ph idx="1"/>
          </p:nvPr>
        </p:nvSpPr>
        <p:spPr>
          <a:xfrm>
            <a:off x="838200" y="1825625"/>
            <a:ext cx="2956560" cy="4351338"/>
          </a:xfrm>
        </p:spPr>
        <p:txBody>
          <a:bodyPr/>
          <a:lstStyle/>
          <a:p>
            <a:r>
              <a:rPr lang="fr-FR" dirty="0" err="1"/>
              <a:t>Outliers</a:t>
            </a:r>
            <a:endParaRPr lang="en-US" dirty="0"/>
          </a:p>
        </p:txBody>
      </p:sp>
      <p:pic>
        <p:nvPicPr>
          <p:cNvPr id="4" name="Image 3"/>
          <p:cNvPicPr>
            <a:picLocks noChangeAspect="1"/>
          </p:cNvPicPr>
          <p:nvPr/>
        </p:nvPicPr>
        <p:blipFill>
          <a:blip r:embed="rId2"/>
          <a:stretch>
            <a:fillRect/>
          </a:stretch>
        </p:blipFill>
        <p:spPr>
          <a:xfrm>
            <a:off x="646747" y="2541111"/>
            <a:ext cx="4267159" cy="3008314"/>
          </a:xfrm>
          <a:prstGeom prst="rect">
            <a:avLst/>
          </a:prstGeom>
        </p:spPr>
      </p:pic>
      <p:sp>
        <p:nvSpPr>
          <p:cNvPr id="5" name="Espace réservé du contenu 2"/>
          <p:cNvSpPr txBox="1">
            <a:spLocks/>
          </p:cNvSpPr>
          <p:nvPr/>
        </p:nvSpPr>
        <p:spPr>
          <a:xfrm>
            <a:off x="5845513" y="955056"/>
            <a:ext cx="29565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General trends</a:t>
            </a:r>
            <a:endParaRPr lang="en-US" dirty="0"/>
          </a:p>
        </p:txBody>
      </p:sp>
      <p:pic>
        <p:nvPicPr>
          <p:cNvPr id="7" name="Image 6"/>
          <p:cNvPicPr>
            <a:picLocks noChangeAspect="1"/>
          </p:cNvPicPr>
          <p:nvPr/>
        </p:nvPicPr>
        <p:blipFill>
          <a:blip r:embed="rId3"/>
          <a:stretch>
            <a:fillRect/>
          </a:stretch>
        </p:blipFill>
        <p:spPr>
          <a:xfrm>
            <a:off x="6042659" y="1490107"/>
            <a:ext cx="2600409" cy="2266554"/>
          </a:xfrm>
          <a:prstGeom prst="rect">
            <a:avLst/>
          </a:prstGeom>
        </p:spPr>
      </p:pic>
      <p:pic>
        <p:nvPicPr>
          <p:cNvPr id="8" name="Image 7"/>
          <p:cNvPicPr>
            <a:picLocks noChangeAspect="1"/>
          </p:cNvPicPr>
          <p:nvPr/>
        </p:nvPicPr>
        <p:blipFill>
          <a:blip r:embed="rId4"/>
          <a:stretch>
            <a:fillRect/>
          </a:stretch>
        </p:blipFill>
        <p:spPr>
          <a:xfrm>
            <a:off x="6004518" y="4011906"/>
            <a:ext cx="2638550" cy="2563520"/>
          </a:xfrm>
          <a:prstGeom prst="rect">
            <a:avLst/>
          </a:prstGeom>
        </p:spPr>
      </p:pic>
    </p:spTree>
    <p:extLst>
      <p:ext uri="{BB962C8B-B14F-4D97-AF65-F5344CB8AC3E}">
        <p14:creationId xmlns:p14="http://schemas.microsoft.com/office/powerpoint/2010/main" val="1796184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marL="914400" lvl="1" indent="-457200"/>
            <a:r>
              <a:rPr lang="fr-FR" sz="2800" dirty="0" err="1">
                <a:solidFill>
                  <a:schemeClr val="tx1"/>
                </a:solidFill>
              </a:rPr>
              <a:t>Preprocessing</a:t>
            </a:r>
            <a:r>
              <a:rPr lang="fr-FR" sz="2800" dirty="0">
                <a:solidFill>
                  <a:schemeClr val="tx1"/>
                </a:solidFill>
              </a:rPr>
              <a:t> Data</a:t>
            </a:r>
            <a:endParaRPr lang="en-US" sz="2800" dirty="0">
              <a:solidFill>
                <a:schemeClr val="tx1"/>
              </a:solidFill>
            </a:endParaRPr>
          </a:p>
        </p:txBody>
      </p:sp>
      <p:sp>
        <p:nvSpPr>
          <p:cNvPr id="3" name="Espace réservé du contenu 2"/>
          <p:cNvSpPr>
            <a:spLocks noGrp="1"/>
          </p:cNvSpPr>
          <p:nvPr>
            <p:ph idx="1"/>
          </p:nvPr>
        </p:nvSpPr>
        <p:spPr>
          <a:xfrm>
            <a:off x="838200" y="1825625"/>
            <a:ext cx="2453640" cy="4351338"/>
          </a:xfrm>
        </p:spPr>
        <p:txBody>
          <a:bodyPr/>
          <a:lstStyle/>
          <a:p>
            <a:pPr marL="0" indent="0">
              <a:buNone/>
            </a:pPr>
            <a:r>
              <a:rPr lang="fr-FR" dirty="0"/>
              <a:t>Clean</a:t>
            </a:r>
          </a:p>
          <a:p>
            <a:pPr lvl="1"/>
            <a:r>
              <a:rPr lang="fr-FR" dirty="0"/>
              <a:t>Duplicate records</a:t>
            </a:r>
          </a:p>
          <a:p>
            <a:pPr lvl="1"/>
            <a:r>
              <a:rPr lang="fr-FR" dirty="0" err="1"/>
              <a:t>Missing</a:t>
            </a:r>
            <a:r>
              <a:rPr lang="fr-FR" dirty="0"/>
              <a:t> values</a:t>
            </a:r>
          </a:p>
          <a:p>
            <a:pPr lvl="1"/>
            <a:r>
              <a:rPr lang="fr-FR" dirty="0" err="1"/>
              <a:t>Invalid</a:t>
            </a:r>
            <a:r>
              <a:rPr lang="fr-FR" dirty="0"/>
              <a:t> data</a:t>
            </a:r>
          </a:p>
          <a:p>
            <a:pPr lvl="1"/>
            <a:r>
              <a:rPr lang="fr-FR" dirty="0" err="1"/>
              <a:t>Outliers</a:t>
            </a:r>
            <a:endParaRPr lang="en-US" dirty="0"/>
          </a:p>
        </p:txBody>
      </p:sp>
      <p:sp>
        <p:nvSpPr>
          <p:cNvPr id="4" name="Espace réservé du contenu 2"/>
          <p:cNvSpPr txBox="1">
            <a:spLocks/>
          </p:cNvSpPr>
          <p:nvPr/>
        </p:nvSpPr>
        <p:spPr>
          <a:xfrm>
            <a:off x="6118860" y="1825624"/>
            <a:ext cx="4472939"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err="1"/>
              <a:t>Transform</a:t>
            </a:r>
            <a:endParaRPr lang="fr-FR" dirty="0"/>
          </a:p>
          <a:p>
            <a:r>
              <a:rPr lang="fr-FR" dirty="0" err="1"/>
              <a:t>Scaling</a:t>
            </a:r>
            <a:endParaRPr lang="fr-FR" dirty="0"/>
          </a:p>
          <a:p>
            <a:r>
              <a:rPr lang="fr-FR" dirty="0" err="1"/>
              <a:t>Denoizing</a:t>
            </a:r>
            <a:endParaRPr lang="fr-FR" dirty="0"/>
          </a:p>
          <a:p>
            <a:endParaRPr lang="fr-FR" dirty="0"/>
          </a:p>
          <a:p>
            <a:endParaRPr lang="fr-FR" dirty="0"/>
          </a:p>
          <a:p>
            <a:r>
              <a:rPr lang="fr-FR" dirty="0" err="1"/>
              <a:t>Feature</a:t>
            </a:r>
            <a:r>
              <a:rPr lang="fr-FR" dirty="0"/>
              <a:t> </a:t>
            </a:r>
            <a:r>
              <a:rPr lang="fr-FR" dirty="0" err="1"/>
              <a:t>Selection</a:t>
            </a:r>
            <a:endParaRPr lang="fr-FR" dirty="0"/>
          </a:p>
          <a:p>
            <a:pPr lvl="1"/>
            <a:r>
              <a:rPr lang="fr-FR" dirty="0"/>
              <a:t>Combine</a:t>
            </a:r>
          </a:p>
          <a:p>
            <a:pPr lvl="1"/>
            <a:r>
              <a:rPr lang="fr-FR" dirty="0" err="1"/>
              <a:t>Remove</a:t>
            </a:r>
            <a:endParaRPr lang="fr-FR" dirty="0"/>
          </a:p>
          <a:p>
            <a:pPr marL="0" indent="0">
              <a:buNone/>
            </a:pPr>
            <a:endParaRPr lang="fr-FR" dirty="0"/>
          </a:p>
          <a:p>
            <a:endParaRPr lang="en-US" dirty="0"/>
          </a:p>
        </p:txBody>
      </p:sp>
      <p:pic>
        <p:nvPicPr>
          <p:cNvPr id="5" name="Image 4"/>
          <p:cNvPicPr>
            <a:picLocks noChangeAspect="1"/>
          </p:cNvPicPr>
          <p:nvPr/>
        </p:nvPicPr>
        <p:blipFill>
          <a:blip r:embed="rId3"/>
          <a:stretch>
            <a:fillRect/>
          </a:stretch>
        </p:blipFill>
        <p:spPr>
          <a:xfrm>
            <a:off x="8240077" y="2888296"/>
            <a:ext cx="1841183" cy="1453515"/>
          </a:xfrm>
          <a:prstGeom prst="rect">
            <a:avLst/>
          </a:prstGeom>
        </p:spPr>
      </p:pic>
    </p:spTree>
    <p:extLst>
      <p:ext uri="{BB962C8B-B14F-4D97-AF65-F5344CB8AC3E}">
        <p14:creationId xmlns:p14="http://schemas.microsoft.com/office/powerpoint/2010/main" val="2525725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3025" y="266445"/>
            <a:ext cx="3821259" cy="795131"/>
          </a:xfrm>
        </p:spPr>
        <p:txBody>
          <a:bodyPr>
            <a:normAutofit/>
          </a:bodyPr>
          <a:lstStyle/>
          <a:p>
            <a:pPr marL="914400" lvl="1" indent="-457200"/>
            <a:r>
              <a:rPr lang="fr-FR" sz="2800" dirty="0">
                <a:solidFill>
                  <a:schemeClr val="tx1"/>
                </a:solidFill>
              </a:rPr>
              <a:t>Analyse Data</a:t>
            </a:r>
            <a:endParaRPr lang="en-US" sz="2800" dirty="0">
              <a:solidFill>
                <a:schemeClr val="tx1"/>
              </a:solidFill>
            </a:endParaRPr>
          </a:p>
        </p:txBody>
      </p:sp>
      <p:sp>
        <p:nvSpPr>
          <p:cNvPr id="3" name="Espace réservé du contenu 2"/>
          <p:cNvSpPr>
            <a:spLocks noGrp="1"/>
          </p:cNvSpPr>
          <p:nvPr>
            <p:ph idx="1"/>
          </p:nvPr>
        </p:nvSpPr>
        <p:spPr>
          <a:xfrm>
            <a:off x="508675" y="1686364"/>
            <a:ext cx="3489960" cy="2089723"/>
          </a:xfrm>
        </p:spPr>
        <p:txBody>
          <a:bodyPr>
            <a:normAutofit fontScale="25000" lnSpcReduction="20000"/>
          </a:bodyPr>
          <a:lstStyle/>
          <a:p>
            <a:pPr>
              <a:lnSpc>
                <a:spcPct val="110000"/>
              </a:lnSpc>
            </a:pPr>
            <a:r>
              <a:rPr lang="fr-FR" sz="11200" dirty="0"/>
              <a:t>Classification</a:t>
            </a:r>
          </a:p>
          <a:p>
            <a:pPr marL="0" indent="0">
              <a:buNone/>
            </a:pPr>
            <a:r>
              <a:rPr lang="en-US" sz="7200" dirty="0"/>
              <a:t>The goal is to predict the category of the input data. (binary or not) For example: </a:t>
            </a:r>
          </a:p>
          <a:p>
            <a:pPr marL="0" indent="0">
              <a:buNone/>
            </a:pPr>
            <a:r>
              <a:rPr lang="en-US" sz="7200" dirty="0"/>
              <a:t>pregnant/ Not pregnant</a:t>
            </a:r>
          </a:p>
          <a:p>
            <a:pPr marL="0" indent="0">
              <a:buNone/>
            </a:pPr>
            <a:r>
              <a:rPr lang="en-US" sz="7200" dirty="0"/>
              <a:t>handwritten digit</a:t>
            </a:r>
            <a:endParaRPr lang="fr-FR" dirty="0"/>
          </a:p>
          <a:p>
            <a:endParaRPr lang="en-US" dirty="0"/>
          </a:p>
        </p:txBody>
      </p:sp>
      <p:sp>
        <p:nvSpPr>
          <p:cNvPr id="4" name="Espace réservé du contenu 2"/>
          <p:cNvSpPr txBox="1">
            <a:spLocks/>
          </p:cNvSpPr>
          <p:nvPr/>
        </p:nvSpPr>
        <p:spPr>
          <a:xfrm>
            <a:off x="686052" y="3776087"/>
            <a:ext cx="3135207" cy="1419919"/>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7000" dirty="0" err="1"/>
              <a:t>Regression</a:t>
            </a:r>
            <a:endParaRPr lang="fr-FR" sz="7000" dirty="0"/>
          </a:p>
          <a:p>
            <a:pPr marL="0" indent="0">
              <a:buNone/>
            </a:pPr>
            <a:r>
              <a:rPr lang="en-US" sz="4500" dirty="0"/>
              <a:t>your model has to predict a numeric value instead of a category then the task becomes a regression problem. </a:t>
            </a:r>
          </a:p>
          <a:p>
            <a:endParaRPr lang="fr-FR" dirty="0"/>
          </a:p>
          <a:p>
            <a:endParaRPr lang="en-US" dirty="0"/>
          </a:p>
        </p:txBody>
      </p:sp>
      <p:sp>
        <p:nvSpPr>
          <p:cNvPr id="5" name="ZoneTexte 4"/>
          <p:cNvSpPr txBox="1"/>
          <p:nvPr/>
        </p:nvSpPr>
        <p:spPr>
          <a:xfrm>
            <a:off x="5282046" y="511217"/>
            <a:ext cx="5006340" cy="2696123"/>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fr-FR" sz="2800" dirty="0" err="1"/>
              <a:t>Clustering</a:t>
            </a:r>
            <a:endParaRPr lang="fr-FR" sz="2800" dirty="0"/>
          </a:p>
          <a:p>
            <a:endParaRPr lang="en-US" dirty="0"/>
          </a:p>
          <a:p>
            <a:r>
              <a:rPr lang="en-US" dirty="0"/>
              <a:t>In general, Clustering tries to group a set of objects and find whether there is </a:t>
            </a:r>
            <a:r>
              <a:rPr lang="en-US" i="1" dirty="0"/>
              <a:t>some</a:t>
            </a:r>
            <a:r>
              <a:rPr lang="en-US" dirty="0"/>
              <a:t> relationship between the objects.</a:t>
            </a:r>
          </a:p>
          <a:p>
            <a:endParaRPr lang="fr-FR" dirty="0"/>
          </a:p>
          <a:p>
            <a:r>
              <a:rPr lang="en-US" dirty="0"/>
              <a:t>Beer-diaper example</a:t>
            </a:r>
          </a:p>
          <a:p>
            <a:endParaRPr lang="en-US" dirty="0"/>
          </a:p>
          <a:p>
            <a:endParaRPr lang="en-US" dirty="0"/>
          </a:p>
        </p:txBody>
      </p:sp>
      <p:sp>
        <p:nvSpPr>
          <p:cNvPr id="6" name="ZoneTexte 5"/>
          <p:cNvSpPr txBox="1"/>
          <p:nvPr/>
        </p:nvSpPr>
        <p:spPr>
          <a:xfrm>
            <a:off x="5217459" y="4161877"/>
            <a:ext cx="5410362" cy="1384995"/>
          </a:xfrm>
          <a:prstGeom prst="rect">
            <a:avLst/>
          </a:prstGeom>
          <a:noFill/>
        </p:spPr>
        <p:txBody>
          <a:bodyPr wrap="square" rtlCol="0">
            <a:spAutoFit/>
          </a:bodyPr>
          <a:lstStyle/>
          <a:p>
            <a:r>
              <a:rPr lang="en-US" sz="2800" dirty="0"/>
              <a:t>classification/regression is </a:t>
            </a:r>
            <a:r>
              <a:rPr lang="en-US" sz="2800" i="1" dirty="0">
                <a:hlinkClick r:id="rId2"/>
              </a:rPr>
              <a:t>supervised learning</a:t>
            </a:r>
            <a:r>
              <a:rPr lang="en-US" sz="2800" dirty="0"/>
              <a:t> and clustering is </a:t>
            </a:r>
            <a:r>
              <a:rPr lang="en-US" sz="2800" i="1" dirty="0">
                <a:hlinkClick r:id="rId3"/>
              </a:rPr>
              <a:t>unsupervised learning</a:t>
            </a:r>
            <a:endParaRPr lang="en-US" sz="2800" dirty="0"/>
          </a:p>
        </p:txBody>
      </p:sp>
    </p:spTree>
    <p:extLst>
      <p:ext uri="{BB962C8B-B14F-4D97-AF65-F5344CB8AC3E}">
        <p14:creationId xmlns:p14="http://schemas.microsoft.com/office/powerpoint/2010/main" val="2949414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Useful</a:t>
            </a:r>
            <a:r>
              <a:rPr lang="fr-FR" dirty="0"/>
              <a:t> Links introduction	</a:t>
            </a:r>
            <a:endParaRPr lang="en-US" dirty="0"/>
          </a:p>
        </p:txBody>
      </p:sp>
      <p:sp>
        <p:nvSpPr>
          <p:cNvPr id="3" name="Espace réservé du contenu 2"/>
          <p:cNvSpPr>
            <a:spLocks noGrp="1"/>
          </p:cNvSpPr>
          <p:nvPr>
            <p:ph idx="1"/>
          </p:nvPr>
        </p:nvSpPr>
        <p:spPr/>
        <p:txBody>
          <a:bodyPr/>
          <a:lstStyle/>
          <a:p>
            <a:r>
              <a:rPr lang="en-US" dirty="0">
                <a:hlinkClick r:id="rId3"/>
              </a:rPr>
              <a:t>http://www.numpy.org/</a:t>
            </a:r>
            <a:endParaRPr lang="fr-FR" dirty="0"/>
          </a:p>
          <a:p>
            <a:r>
              <a:rPr lang="fr-FR" dirty="0">
                <a:hlinkClick r:id="rId4"/>
              </a:rPr>
              <a:t>https://www.kaggle.com/</a:t>
            </a:r>
          </a:p>
          <a:p>
            <a:r>
              <a:rPr lang="fr-FR" u="sng" dirty="0">
                <a:solidFill>
                  <a:schemeClr val="accent1">
                    <a:lumMod val="50000"/>
                  </a:schemeClr>
                </a:solidFill>
                <a:hlinkClick r:id="rId5"/>
              </a:rPr>
              <a:t>https://github.com/vuillaut/info801</a:t>
            </a:r>
            <a:endParaRPr lang="fr-FR" u="sng" dirty="0">
              <a:solidFill>
                <a:schemeClr val="accent1">
                  <a:lumMod val="50000"/>
                </a:schemeClr>
              </a:solidFill>
            </a:endParaRPr>
          </a:p>
          <a:p>
            <a:endParaRPr lang="fr-FR" u="sng" dirty="0">
              <a:solidFill>
                <a:schemeClr val="accent1">
                  <a:lumMod val="50000"/>
                </a:schemeClr>
              </a:solidFill>
            </a:endParaRPr>
          </a:p>
          <a:p>
            <a:endParaRPr lang="fr-FR" u="sng" dirty="0">
              <a:solidFill>
                <a:schemeClr val="accent1">
                  <a:lumMod val="50000"/>
                </a:schemeClr>
              </a:solidFill>
            </a:endParaRPr>
          </a:p>
          <a:p>
            <a:endParaRPr lang="fr-FR" dirty="0"/>
          </a:p>
          <a:p>
            <a:endParaRPr lang="en-US" dirty="0"/>
          </a:p>
        </p:txBody>
      </p:sp>
      <p:sp>
        <p:nvSpPr>
          <p:cNvPr id="6" name="Rectangle 3"/>
          <p:cNvSpPr>
            <a:spLocks noChangeArrowheads="1"/>
          </p:cNvSpPr>
          <p:nvPr/>
        </p:nvSpPr>
        <p:spPr bwMode="auto">
          <a:xfrm>
            <a:off x="0" y="90100"/>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52927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03F6970-038E-0D48-AB10-2DCEF19343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10" y="42"/>
            <a:ext cx="12072730" cy="6857958"/>
          </a:xfrm>
          <a:prstGeom prst="rect">
            <a:avLst/>
          </a:prstGeom>
        </p:spPr>
      </p:pic>
    </p:spTree>
    <p:extLst>
      <p:ext uri="{BB962C8B-B14F-4D97-AF65-F5344CB8AC3E}">
        <p14:creationId xmlns:p14="http://schemas.microsoft.com/office/powerpoint/2010/main" val="2536480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58442095-8A67-9749-AB7D-32D7D7BD47BB}"/>
              </a:ext>
            </a:extLst>
          </p:cNvPr>
          <p:cNvPicPr>
            <a:picLocks noChangeAspect="1"/>
          </p:cNvPicPr>
          <p:nvPr/>
        </p:nvPicPr>
        <p:blipFill>
          <a:blip r:embed="rId2"/>
          <a:stretch>
            <a:fillRect/>
          </a:stretch>
        </p:blipFill>
        <p:spPr>
          <a:xfrm>
            <a:off x="730028" y="61843"/>
            <a:ext cx="10700056" cy="6796157"/>
          </a:xfrm>
          <a:prstGeom prst="rect">
            <a:avLst/>
          </a:prstGeom>
        </p:spPr>
      </p:pic>
    </p:spTree>
    <p:extLst>
      <p:ext uri="{BB962C8B-B14F-4D97-AF65-F5344CB8AC3E}">
        <p14:creationId xmlns:p14="http://schemas.microsoft.com/office/powerpoint/2010/main" val="582510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D09571-D2C6-6646-8BC5-828E5E3C6691}"/>
              </a:ext>
            </a:extLst>
          </p:cNvPr>
          <p:cNvSpPr>
            <a:spLocks noGrp="1"/>
          </p:cNvSpPr>
          <p:nvPr>
            <p:ph type="title"/>
          </p:nvPr>
        </p:nvSpPr>
        <p:spPr>
          <a:xfrm>
            <a:off x="281609" y="87502"/>
            <a:ext cx="10515600" cy="898497"/>
          </a:xfrm>
        </p:spPr>
        <p:txBody>
          <a:bodyPr/>
          <a:lstStyle/>
          <a:p>
            <a:r>
              <a:rPr lang="fr-FR" dirty="0"/>
              <a:t>CTA?</a:t>
            </a:r>
          </a:p>
        </p:txBody>
      </p:sp>
      <p:sp>
        <p:nvSpPr>
          <p:cNvPr id="3" name="Espace réservé du contenu 2">
            <a:extLst>
              <a:ext uri="{FF2B5EF4-FFF2-40B4-BE49-F238E27FC236}">
                <a16:creationId xmlns:a16="http://schemas.microsoft.com/office/drawing/2014/main" id="{7D245161-9AA6-2740-8089-7F152CC3A680}"/>
              </a:ext>
            </a:extLst>
          </p:cNvPr>
          <p:cNvSpPr>
            <a:spLocks noGrp="1"/>
          </p:cNvSpPr>
          <p:nvPr>
            <p:ph idx="1"/>
          </p:nvPr>
        </p:nvSpPr>
        <p:spPr>
          <a:xfrm>
            <a:off x="164657" y="1303040"/>
            <a:ext cx="6564465" cy="1959196"/>
          </a:xfrm>
        </p:spPr>
        <p:txBody>
          <a:bodyPr>
            <a:normAutofit/>
          </a:bodyPr>
          <a:lstStyle/>
          <a:p>
            <a:pPr marL="0" indent="0" algn="just">
              <a:buNone/>
            </a:pPr>
            <a:r>
              <a:rPr lang="en-US" sz="1800" dirty="0"/>
              <a:t>The Cherenkov Telescope Array (CTA) is the next generation ground-based observatory for gamma-ray astronomy at very-high energies. With more than 100 telescopes located in the northern and southern hemispheres, </a:t>
            </a:r>
            <a:r>
              <a:rPr lang="en-US" sz="1800" dirty="0">
                <a:hlinkClick r:id="rId2"/>
              </a:rPr>
              <a:t>CTA</a:t>
            </a:r>
            <a:r>
              <a:rPr lang="en-US" sz="1800" dirty="0"/>
              <a:t> will be the world’s largest and most sensitive high-energy gamma-ray observatory. </a:t>
            </a:r>
            <a:r>
              <a:rPr lang="en-US" sz="1800" dirty="0">
                <a:hlinkClick r:id="rId3"/>
              </a:rPr>
              <a:t>Supernova</a:t>
            </a:r>
            <a:r>
              <a:rPr lang="en-US" sz="1800" dirty="0"/>
              <a:t>, </a:t>
            </a:r>
            <a:r>
              <a:rPr lang="en-US" sz="1800" dirty="0">
                <a:hlinkClick r:id="rId4"/>
              </a:rPr>
              <a:t>neutron start </a:t>
            </a:r>
            <a:r>
              <a:rPr lang="en-US" sz="1800" dirty="0"/>
              <a:t>, pulsar, black hole, black matter</a:t>
            </a:r>
          </a:p>
          <a:p>
            <a:pPr algn="just"/>
            <a:endParaRPr lang="fr-FR" sz="1800" dirty="0"/>
          </a:p>
        </p:txBody>
      </p:sp>
      <p:pic>
        <p:nvPicPr>
          <p:cNvPr id="4" name="Image 3">
            <a:hlinkClick r:id="rId5" action="ppaction://hlinkfile"/>
            <a:extLst>
              <a:ext uri="{FF2B5EF4-FFF2-40B4-BE49-F238E27FC236}">
                <a16:creationId xmlns:a16="http://schemas.microsoft.com/office/drawing/2014/main" id="{C32FAA7A-DB73-EB41-BCD3-FC5FE4B5B9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3063319"/>
            <a:ext cx="6893781" cy="3794682"/>
          </a:xfrm>
          <a:prstGeom prst="rect">
            <a:avLst/>
          </a:prstGeom>
          <a:ln>
            <a:noFill/>
          </a:ln>
        </p:spPr>
      </p:pic>
      <p:pic>
        <p:nvPicPr>
          <p:cNvPr id="5" name="Image 4">
            <a:extLst>
              <a:ext uri="{FF2B5EF4-FFF2-40B4-BE49-F238E27FC236}">
                <a16:creationId xmlns:a16="http://schemas.microsoft.com/office/drawing/2014/main" id="{B3636C48-D57C-DD40-924D-239787DA717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6061" y="1129086"/>
            <a:ext cx="5025939" cy="3291267"/>
          </a:xfrm>
          <a:prstGeom prst="rect">
            <a:avLst/>
          </a:prstGeom>
          <a:ln>
            <a:noFill/>
          </a:ln>
        </p:spPr>
      </p:pic>
      <p:sp>
        <p:nvSpPr>
          <p:cNvPr id="6" name="ZoneTexte 5">
            <a:extLst>
              <a:ext uri="{FF2B5EF4-FFF2-40B4-BE49-F238E27FC236}">
                <a16:creationId xmlns:a16="http://schemas.microsoft.com/office/drawing/2014/main" id="{651009C6-6D89-FB44-B23B-94E6160331DC}"/>
              </a:ext>
            </a:extLst>
          </p:cNvPr>
          <p:cNvSpPr txBox="1"/>
          <p:nvPr/>
        </p:nvSpPr>
        <p:spPr>
          <a:xfrm>
            <a:off x="7121564" y="4714514"/>
            <a:ext cx="4574806" cy="1754326"/>
          </a:xfrm>
          <a:prstGeom prst="rect">
            <a:avLst/>
          </a:prstGeom>
          <a:noFill/>
          <a:ln>
            <a:noFill/>
          </a:ln>
        </p:spPr>
        <p:txBody>
          <a:bodyPr wrap="square" rtlCol="0">
            <a:spAutoFit/>
          </a:bodyPr>
          <a:lstStyle/>
          <a:p>
            <a:pPr algn="just"/>
            <a:r>
              <a:rPr lang="en-US" dirty="0"/>
              <a:t>The gamma rays that CTA will detect do not make it all the way to the Earth’s surface. When they reach the Earth’s  atmosphere they interact with it, producing cascades of very-high energy particles in the atmosphere creating a cone of blue “Cherenkov light”.</a:t>
            </a:r>
          </a:p>
        </p:txBody>
      </p:sp>
    </p:spTree>
    <p:extLst>
      <p:ext uri="{BB962C8B-B14F-4D97-AF65-F5344CB8AC3E}">
        <p14:creationId xmlns:p14="http://schemas.microsoft.com/office/powerpoint/2010/main" val="3218003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EFFA9D-AC7A-0B48-AB45-76C1B7916B5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7FB86B7-CCF8-CB4E-A7B4-754DE6C4FC2C}"/>
              </a:ext>
            </a:extLst>
          </p:cNvPr>
          <p:cNvSpPr>
            <a:spLocks noGrp="1"/>
          </p:cNvSpPr>
          <p:nvPr>
            <p:ph idx="1"/>
          </p:nvPr>
        </p:nvSpPr>
        <p:spPr>
          <a:xfrm>
            <a:off x="838200" y="1825625"/>
            <a:ext cx="10515600" cy="2046660"/>
          </a:xfrm>
        </p:spPr>
        <p:txBody>
          <a:bodyPr anchor="ctr">
            <a:normAutofit/>
          </a:bodyPr>
          <a:lstStyle/>
          <a:p>
            <a:pPr marL="0" indent="0" algn="ctr">
              <a:buNone/>
            </a:pPr>
            <a:r>
              <a:rPr lang="fr-FR" sz="4000" dirty="0" err="1"/>
              <a:t>Who</a:t>
            </a:r>
            <a:r>
              <a:rPr lang="fr-FR" sz="4000" dirty="0"/>
              <a:t> are </a:t>
            </a:r>
            <a:r>
              <a:rPr lang="fr-FR" sz="4000" dirty="0" err="1"/>
              <a:t>you</a:t>
            </a:r>
            <a:r>
              <a:rPr lang="fr-FR" sz="4000" dirty="0"/>
              <a:t>?</a:t>
            </a:r>
          </a:p>
        </p:txBody>
      </p:sp>
    </p:spTree>
    <p:extLst>
      <p:ext uri="{BB962C8B-B14F-4D97-AF65-F5344CB8AC3E}">
        <p14:creationId xmlns:p14="http://schemas.microsoft.com/office/powerpoint/2010/main" val="2645657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FB86B7-CCF8-CB4E-A7B4-754DE6C4FC2C}"/>
              </a:ext>
            </a:extLst>
          </p:cNvPr>
          <p:cNvSpPr>
            <a:spLocks noGrp="1"/>
          </p:cNvSpPr>
          <p:nvPr>
            <p:ph idx="1"/>
          </p:nvPr>
        </p:nvSpPr>
        <p:spPr>
          <a:xfrm>
            <a:off x="838200" y="1825625"/>
            <a:ext cx="10515600" cy="2046660"/>
          </a:xfrm>
        </p:spPr>
        <p:txBody>
          <a:bodyPr anchor="ctr">
            <a:normAutofit/>
          </a:bodyPr>
          <a:lstStyle/>
          <a:p>
            <a:pPr marL="0" indent="0" algn="ctr">
              <a:buNone/>
            </a:pPr>
            <a:r>
              <a:rPr lang="fr-FR" sz="4000" dirty="0" err="1"/>
              <a:t>What</a:t>
            </a:r>
            <a:r>
              <a:rPr lang="fr-FR" sz="4000" dirty="0"/>
              <a:t> do </a:t>
            </a:r>
            <a:r>
              <a:rPr lang="fr-FR" sz="4000" dirty="0" err="1"/>
              <a:t>you</a:t>
            </a:r>
            <a:r>
              <a:rPr lang="fr-FR" sz="4000" dirty="0"/>
              <a:t> </a:t>
            </a:r>
            <a:r>
              <a:rPr lang="fr-FR" sz="4000" dirty="0" err="1"/>
              <a:t>expect</a:t>
            </a:r>
            <a:r>
              <a:rPr lang="fr-FR" sz="4000" dirty="0"/>
              <a:t> </a:t>
            </a:r>
            <a:r>
              <a:rPr lang="fr-FR" sz="4000" dirty="0" err="1"/>
              <a:t>from</a:t>
            </a:r>
            <a:r>
              <a:rPr lang="fr-FR" sz="4000" dirty="0"/>
              <a:t> </a:t>
            </a:r>
            <a:r>
              <a:rPr lang="fr-FR" sz="4000" dirty="0" err="1"/>
              <a:t>this</a:t>
            </a:r>
            <a:r>
              <a:rPr lang="fr-FR" sz="4000" dirty="0"/>
              <a:t> class?</a:t>
            </a:r>
          </a:p>
          <a:p>
            <a:pPr marL="0" indent="0" algn="ctr">
              <a:buNone/>
            </a:pPr>
            <a:endParaRPr lang="fr-FR" sz="4000" dirty="0"/>
          </a:p>
          <a:p>
            <a:pPr marL="0" indent="0" algn="ctr">
              <a:buNone/>
            </a:pPr>
            <a:r>
              <a:rPr lang="fr-FR" sz="4000" dirty="0" err="1"/>
              <a:t>Why</a:t>
            </a:r>
            <a:r>
              <a:rPr lang="fr-FR" sz="4000" dirty="0"/>
              <a:t> </a:t>
            </a:r>
            <a:r>
              <a:rPr lang="fr-FR" sz="4000" dirty="0" err="1"/>
              <a:t>did</a:t>
            </a:r>
            <a:r>
              <a:rPr lang="fr-FR" sz="4000" dirty="0"/>
              <a:t> </a:t>
            </a:r>
            <a:r>
              <a:rPr lang="fr-FR" sz="4000" dirty="0" err="1"/>
              <a:t>you</a:t>
            </a:r>
            <a:r>
              <a:rPr lang="fr-FR" sz="4000" dirty="0"/>
              <a:t> </a:t>
            </a:r>
            <a:r>
              <a:rPr lang="fr-FR" sz="4000" dirty="0" err="1"/>
              <a:t>register</a:t>
            </a:r>
            <a:r>
              <a:rPr lang="fr-FR" sz="4000" dirty="0"/>
              <a:t> for </a:t>
            </a:r>
            <a:r>
              <a:rPr lang="fr-FR" sz="4000" dirty="0" err="1"/>
              <a:t>this</a:t>
            </a:r>
            <a:r>
              <a:rPr lang="fr-FR" sz="4000" dirty="0"/>
              <a:t> class?</a:t>
            </a:r>
          </a:p>
        </p:txBody>
      </p:sp>
    </p:spTree>
    <p:extLst>
      <p:ext uri="{BB962C8B-B14F-4D97-AF65-F5344CB8AC3E}">
        <p14:creationId xmlns:p14="http://schemas.microsoft.com/office/powerpoint/2010/main" val="2717190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78A0CD1-361D-AE4B-A737-B81377C6F439}"/>
              </a:ext>
            </a:extLst>
          </p:cNvPr>
          <p:cNvSpPr>
            <a:spLocks noGrp="1"/>
          </p:cNvSpPr>
          <p:nvPr>
            <p:ph idx="1"/>
          </p:nvPr>
        </p:nvSpPr>
        <p:spPr>
          <a:xfrm>
            <a:off x="838200" y="779228"/>
            <a:ext cx="10515600" cy="4627659"/>
          </a:xfrm>
        </p:spPr>
        <p:txBody>
          <a:bodyPr anchor="ctr">
            <a:normAutofit/>
          </a:bodyPr>
          <a:lstStyle/>
          <a:p>
            <a:pPr marL="0" indent="0" algn="ctr">
              <a:buNone/>
            </a:pPr>
            <a:r>
              <a:rPr lang="fr-FR" sz="4300" dirty="0"/>
              <a:t>Data Science</a:t>
            </a:r>
          </a:p>
        </p:txBody>
      </p:sp>
    </p:spTree>
    <p:extLst>
      <p:ext uri="{BB962C8B-B14F-4D97-AF65-F5344CB8AC3E}">
        <p14:creationId xmlns:p14="http://schemas.microsoft.com/office/powerpoint/2010/main" val="3003285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C739E-4744-7945-8122-54ABEFB3DA59}"/>
              </a:ext>
            </a:extLst>
          </p:cNvPr>
          <p:cNvSpPr>
            <a:spLocks noGrp="1"/>
          </p:cNvSpPr>
          <p:nvPr>
            <p:ph idx="1"/>
          </p:nvPr>
        </p:nvSpPr>
        <p:spPr>
          <a:xfrm>
            <a:off x="122583" y="1181570"/>
            <a:ext cx="4996909" cy="4351338"/>
          </a:xfrm>
        </p:spPr>
        <p:txBody>
          <a:bodyPr>
            <a:normAutofit/>
          </a:bodyPr>
          <a:lstStyle/>
          <a:p>
            <a:r>
              <a:rPr lang="fr-FR" dirty="0"/>
              <a:t>Science of </a:t>
            </a:r>
            <a:r>
              <a:rPr lang="fr-FR" dirty="0" err="1"/>
              <a:t>analysing</a:t>
            </a:r>
            <a:r>
              <a:rPr lang="fr-FR" dirty="0"/>
              <a:t> data</a:t>
            </a:r>
          </a:p>
          <a:p>
            <a:endParaRPr lang="fr-FR" dirty="0"/>
          </a:p>
          <a:p>
            <a:r>
              <a:rPr lang="fr-FR" dirty="0"/>
              <a:t>Mix of </a:t>
            </a:r>
            <a:r>
              <a:rPr lang="fr-FR" dirty="0" err="1"/>
              <a:t>statistics</a:t>
            </a:r>
            <a:r>
              <a:rPr lang="fr-FR" dirty="0"/>
              <a:t> and computer science</a:t>
            </a:r>
          </a:p>
          <a:p>
            <a:endParaRPr lang="fr-FR" dirty="0"/>
          </a:p>
          <a:p>
            <a:r>
              <a:rPr lang="fr-FR" dirty="0" err="1"/>
              <a:t>Became</a:t>
            </a:r>
            <a:r>
              <a:rPr lang="fr-FR" dirty="0"/>
              <a:t> </a:t>
            </a:r>
            <a:r>
              <a:rPr lang="fr-FR" dirty="0" err="1"/>
              <a:t>very</a:t>
            </a:r>
            <a:r>
              <a:rPr lang="fr-FR" dirty="0"/>
              <a:t> important in </a:t>
            </a:r>
            <a:r>
              <a:rPr lang="fr-FR" dirty="0" err="1"/>
              <a:t>many</a:t>
            </a:r>
            <a:r>
              <a:rPr lang="fr-FR" dirty="0"/>
              <a:t> industries in the last </a:t>
            </a:r>
            <a:r>
              <a:rPr lang="fr-FR" dirty="0" err="1"/>
              <a:t>years</a:t>
            </a:r>
            <a:r>
              <a:rPr lang="fr-FR" dirty="0"/>
              <a:t> </a:t>
            </a:r>
            <a:r>
              <a:rPr lang="fr-FR" dirty="0" err="1"/>
              <a:t>because</a:t>
            </a:r>
            <a:r>
              <a:rPr lang="fr-FR" dirty="0"/>
              <a:t> of </a:t>
            </a:r>
            <a:r>
              <a:rPr lang="fr-FR" dirty="0" err="1"/>
              <a:t>big</a:t>
            </a:r>
            <a:r>
              <a:rPr lang="fr-FR" dirty="0"/>
              <a:t> data – </a:t>
            </a:r>
            <a:r>
              <a:rPr lang="fr-FR" dirty="0" err="1"/>
              <a:t>quantity</a:t>
            </a:r>
            <a:r>
              <a:rPr lang="fr-FR" dirty="0"/>
              <a:t> of data to analyse</a:t>
            </a:r>
          </a:p>
          <a:p>
            <a:endParaRPr lang="fr-FR" dirty="0"/>
          </a:p>
        </p:txBody>
      </p:sp>
      <p:pic>
        <p:nvPicPr>
          <p:cNvPr id="4" name="Picture 4" descr="data science venn diagram&#10;&#10;computer science, math, domain expertise">
            <a:extLst>
              <a:ext uri="{FF2B5EF4-FFF2-40B4-BE49-F238E27FC236}">
                <a16:creationId xmlns:a16="http://schemas.microsoft.com/office/drawing/2014/main" id="{7EB41A0B-41E0-8749-A9FB-95993F78B672}"/>
              </a:ext>
            </a:extLst>
          </p:cNvPr>
          <p:cNvPicPr>
            <a:picLocks noChangeAspect="1"/>
          </p:cNvPicPr>
          <p:nvPr/>
        </p:nvPicPr>
        <p:blipFill>
          <a:blip r:embed="rId2"/>
          <a:stretch>
            <a:fillRect/>
          </a:stretch>
        </p:blipFill>
        <p:spPr>
          <a:xfrm>
            <a:off x="5119492" y="891510"/>
            <a:ext cx="7072508" cy="5293405"/>
          </a:xfrm>
          <a:prstGeom prst="rect">
            <a:avLst/>
          </a:prstGeom>
        </p:spPr>
      </p:pic>
    </p:spTree>
    <p:extLst>
      <p:ext uri="{BB962C8B-B14F-4D97-AF65-F5344CB8AC3E}">
        <p14:creationId xmlns:p14="http://schemas.microsoft.com/office/powerpoint/2010/main" val="46181551"/>
      </p:ext>
    </p:extLst>
  </p:cSld>
  <p:clrMapOvr>
    <a:masterClrMapping/>
  </p:clrMapOvr>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733</TotalTime>
  <Words>993</Words>
  <Application>Microsoft Macintosh PowerPoint</Application>
  <PresentationFormat>Grand écran</PresentationFormat>
  <Paragraphs>166</Paragraphs>
  <Slides>29</Slides>
  <Notes>5</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29</vt:i4>
      </vt:variant>
    </vt:vector>
  </HeadingPairs>
  <TitlesOfParts>
    <vt:vector size="34" baseType="lpstr">
      <vt:lpstr>Arial Unicode MS</vt:lpstr>
      <vt:lpstr>Arial</vt:lpstr>
      <vt:lpstr>Calibri</vt:lpstr>
      <vt:lpstr>Calibri Light</vt:lpstr>
      <vt:lpstr>Thème Office</vt:lpstr>
      <vt:lpstr>INFO801 – Data Science Intro</vt:lpstr>
      <vt:lpstr>Who am I</vt:lpstr>
      <vt:lpstr>Présentation PowerPoint</vt:lpstr>
      <vt:lpstr>Présentation PowerPoint</vt:lpstr>
      <vt:lpstr>CTA?</vt:lpstr>
      <vt:lpstr>Présentation PowerPoint</vt:lpstr>
      <vt:lpstr>Présentation PowerPoint</vt:lpstr>
      <vt:lpstr>Présentation PowerPoint</vt:lpstr>
      <vt:lpstr>Présentation PowerPoint</vt:lpstr>
      <vt:lpstr>Jargon</vt:lpstr>
      <vt:lpstr>Présentation PowerPoint</vt:lpstr>
      <vt:lpstr>Large scale use cases with lots of data</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How to</vt:lpstr>
      <vt:lpstr>Présentation PowerPoint</vt:lpstr>
      <vt:lpstr>Data formats</vt:lpstr>
      <vt:lpstr>Data formats - tables</vt:lpstr>
      <vt:lpstr>Présentation PowerPoint</vt:lpstr>
      <vt:lpstr>3. Data science steps 2. Exploring Data </vt:lpstr>
      <vt:lpstr>Preprocessing Data</vt:lpstr>
      <vt:lpstr>Analyse Data</vt:lpstr>
      <vt:lpstr>Useful Links introduction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INFO801 – Data Science Intro</dc:title>
  <dc:creator>Thomas Vuillaume</dc:creator>
  <cp:lastModifiedBy>Thomas Vuillaume</cp:lastModifiedBy>
  <cp:revision>18</cp:revision>
  <dcterms:created xsi:type="dcterms:W3CDTF">2021-03-01T23:35:58Z</dcterms:created>
  <dcterms:modified xsi:type="dcterms:W3CDTF">2022-03-09T08:23:18Z</dcterms:modified>
</cp:coreProperties>
</file>